
<file path=[Content_Types].xml><?xml version="1.0" encoding="utf-8"?>
<Types xmlns="http://schemas.openxmlformats.org/package/2006/content-types">
  <Default Extension="jpeg" ContentType="image/jpe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drawings/drawing1.xml" ContentType="application/vnd.openxmlformats-officedocument.drawingml.chartshap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9"/>
  </p:notesMasterIdLst>
  <p:sldIdLst>
    <p:sldId id="256" r:id="rId3"/>
    <p:sldId id="257" r:id="rId4"/>
    <p:sldId id="258" r:id="rId5"/>
    <p:sldId id="259" r:id="rId6"/>
    <p:sldId id="260" r:id="rId7"/>
    <p:sldId id="261" r:id="rId8"/>
    <p:sldId id="270" r:id="rId10"/>
    <p:sldId id="263" r:id="rId11"/>
    <p:sldId id="264" r:id="rId12"/>
    <p:sldId id="265" r:id="rId13"/>
    <p:sldId id="266" r:id="rId14"/>
    <p:sldId id="267" r:id="rId15"/>
    <p:sldId id="268" r:id="rId16"/>
    <p:sldId id="269" r:id="rId1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82" autoAdjust="0"/>
    <p:restoredTop sz="94660"/>
  </p:normalViewPr>
  <p:slideViewPr>
    <p:cSldViewPr snapToGrid="0">
      <p:cViewPr varScale="1">
        <p:scale>
          <a:sx n="76" d="100"/>
          <a:sy n="76" d="100"/>
        </p:scale>
        <p:origin x="900" y="84"/>
      </p:cViewPr>
      <p:guideLst/>
    </p:cSldViewPr>
  </p:slideViewPr>
  <p:notesTextViewPr>
    <p:cViewPr>
      <p:scale>
        <a:sx n="1" d="1"/>
        <a:sy n="1" d="1"/>
      </p:scale>
      <p:origin x="0" y="0"/>
    </p:cViewPr>
  </p:notesTextViewPr>
  <p:sorterViewPr>
    <p:cViewPr>
      <p:scale>
        <a:sx n="100" d="100"/>
        <a:sy n="100" d="100"/>
      </p:scale>
      <p:origin x="0" y="-4411"/>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notesMaster" Target="notesMasters/notesMaster1.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0" Type="http://schemas.openxmlformats.org/officeDocument/2006/relationships/tableStyles" Target="tableStyles.xml"/><Relationship Id="rId2" Type="http://schemas.openxmlformats.org/officeDocument/2006/relationships/theme" Target="theme/theme1.xml"/><Relationship Id="rId19" Type="http://schemas.openxmlformats.org/officeDocument/2006/relationships/viewProps" Target="viewProps.xml"/><Relationship Id="rId18" Type="http://schemas.openxmlformats.org/officeDocument/2006/relationships/presProps" Target="presProps.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D:\cxt\data\China\&#27700;&#28798;&#25439;&#22833;\&#21463;&#28153;&#22478;&#24066;&#19982;&#25439;&#22833;.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D:\cxt\&#35843;&#26597;&#25253;&#21578;\2016&#23433;&#24509;&#27700;&#28798;&#35843;&#30740;\&#21442;&#32771;&#36164;&#26009;\&#21508;&#21439;&#28291;&#22564;&#19982;&#20154;&#22343;GDP.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28575" cap="rnd" cmpd="sng" algn="ctr">
              <a:noFill/>
              <a:prstDash val="solid"/>
              <a:round/>
            </a:ln>
          </c:spPr>
          <c:dLbls>
            <c:delete val="1"/>
          </c:dLbls>
          <c:trendline>
            <c:trendlineType val="exp"/>
            <c:dispRSqr val="0"/>
            <c:dispEq val="0"/>
          </c:trendline>
          <c:xVal>
            <c:numRef>
              <c:f>Sheet2!$B$2:$B$13</c:f>
              <c:numCache>
                <c:formatCode>General</c:formatCode>
                <c:ptCount val="12"/>
                <c:pt idx="0">
                  <c:v>118</c:v>
                </c:pt>
                <c:pt idx="1">
                  <c:v>109</c:v>
                </c:pt>
                <c:pt idx="2">
                  <c:v>115</c:v>
                </c:pt>
                <c:pt idx="3">
                  <c:v>136</c:v>
                </c:pt>
                <c:pt idx="4">
                  <c:v>258</c:v>
                </c:pt>
                <c:pt idx="5">
                  <c:v>136</c:v>
                </c:pt>
                <c:pt idx="6">
                  <c:v>184</c:v>
                </c:pt>
                <c:pt idx="7">
                  <c:v>243</c:v>
                </c:pt>
                <c:pt idx="8">
                  <c:v>125</c:v>
                </c:pt>
                <c:pt idx="9">
                  <c:v>168</c:v>
                </c:pt>
                <c:pt idx="10">
                  <c:v>192</c:v>
                </c:pt>
              </c:numCache>
            </c:numRef>
          </c:xVal>
          <c:yVal>
            <c:numRef>
              <c:f>Sheet2!$C$2:$C$13</c:f>
              <c:numCache>
                <c:formatCode>General</c:formatCode>
                <c:ptCount val="12"/>
                <c:pt idx="0">
                  <c:v>133.26</c:v>
                </c:pt>
                <c:pt idx="1">
                  <c:v>112.33</c:v>
                </c:pt>
                <c:pt idx="2">
                  <c:v>95.54</c:v>
                </c:pt>
                <c:pt idx="3">
                  <c:v>84.6</c:v>
                </c:pt>
                <c:pt idx="4">
                  <c:v>374.54</c:v>
                </c:pt>
                <c:pt idx="5">
                  <c:v>130.13</c:v>
                </c:pt>
                <c:pt idx="6">
                  <c:v>267.53</c:v>
                </c:pt>
                <c:pt idx="7">
                  <c:v>315.57</c:v>
                </c:pt>
                <c:pt idx="8">
                  <c:v>157.36</c:v>
                </c:pt>
                <c:pt idx="9">
                  <c:v>166.1</c:v>
                </c:pt>
                <c:pt idx="10">
                  <c:v>366.1</c:v>
                </c:pt>
              </c:numCache>
            </c:numRef>
          </c:yVal>
          <c:smooth val="0"/>
        </c:ser>
        <c:dLbls>
          <c:showLegendKey val="0"/>
          <c:showVal val="0"/>
          <c:showCatName val="0"/>
          <c:showSerName val="0"/>
          <c:showPercent val="0"/>
          <c:showBubbleSize val="0"/>
        </c:dLbls>
        <c:axId val="1101458560"/>
        <c:axId val="1101465632"/>
      </c:scatterChart>
      <c:valAx>
        <c:axId val="1101458560"/>
        <c:scaling>
          <c:orientation val="minMax"/>
        </c:scaling>
        <c:delete val="0"/>
        <c:axPos val="b"/>
        <c:majorGridlines/>
        <c:numFmt formatCode="General" sourceLinked="1"/>
        <c:majorTickMark val="out"/>
        <c:minorTickMark val="none"/>
        <c:tickLblPos val="nextTo"/>
        <c:txPr>
          <a:bodyPr rot="-60000000" spcFirstLastPara="0" vertOverflow="ellipsis" vert="horz" wrap="square" anchor="ctr" anchorCtr="1"/>
          <a:lstStyle/>
          <a:p>
            <a:pPr>
              <a:defRPr lang="zh-CN" sz="1600" b="0" i="0" u="none" strike="noStrike" kern="1200" baseline="0">
                <a:solidFill>
                  <a:schemeClr val="tx1"/>
                </a:solidFill>
                <a:latin typeface="+mn-lt"/>
                <a:ea typeface="+mn-ea"/>
                <a:cs typeface="+mn-cs"/>
              </a:defRPr>
            </a:pPr>
          </a:p>
        </c:txPr>
        <c:crossAx val="1101465632"/>
        <c:crosses val="autoZero"/>
        <c:crossBetween val="midCat"/>
      </c:valAx>
      <c:valAx>
        <c:axId val="1101465632"/>
        <c:scaling>
          <c:orientation val="minMax"/>
        </c:scaling>
        <c:delete val="0"/>
        <c:axPos val="l"/>
        <c:majorGridlines/>
        <c:numFmt formatCode="General" sourceLinked="1"/>
        <c:majorTickMark val="out"/>
        <c:minorTickMark val="none"/>
        <c:tickLblPos val="nextTo"/>
        <c:txPr>
          <a:bodyPr rot="-60000000" spcFirstLastPara="0" vertOverflow="ellipsis" vert="horz" wrap="square" anchor="ctr" anchorCtr="1"/>
          <a:lstStyle/>
          <a:p>
            <a:pPr>
              <a:defRPr lang="zh-CN" sz="1600" b="0" i="0" u="none" strike="noStrike" kern="1200" baseline="0">
                <a:solidFill>
                  <a:schemeClr val="tx1"/>
                </a:solidFill>
                <a:latin typeface="+mn-lt"/>
                <a:ea typeface="+mn-ea"/>
                <a:cs typeface="+mn-cs"/>
              </a:defRPr>
            </a:pPr>
          </a:p>
        </c:txPr>
        <c:crossAx val="1101458560"/>
        <c:crosses val="autoZero"/>
        <c:crossBetween val="midCat"/>
      </c:valAx>
    </c:plotArea>
    <c:plotVisOnly val="1"/>
    <c:dispBlanksAs val="gap"/>
    <c:showDLblsOverMax val="0"/>
  </c:chart>
  <c:spPr>
    <a:solidFill>
      <a:schemeClr val="bg1"/>
    </a:solidFill>
  </c:spPr>
  <c:txPr>
    <a:bodyPr/>
    <a:lstStyle/>
    <a:p>
      <a:pPr>
        <a:defRPr lang="zh-CN"/>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8482440403511"/>
          <c:y val="0.0399100199825636"/>
          <c:w val="0.807245918092462"/>
          <c:h val="0.712530443944006"/>
        </c:manualLayout>
      </c:layout>
      <c:scatterChart>
        <c:scatterStyle val="lineMarker"/>
        <c:varyColors val="0"/>
        <c:ser>
          <c:idx val="0"/>
          <c:order val="0"/>
          <c:spPr>
            <a:ln w="19050" cap="rnd" cmpd="sng" algn="ctr">
              <a:noFill/>
              <a:prstDash val="solid"/>
              <a:round/>
            </a:ln>
            <a:effectLst/>
          </c:spPr>
          <c:marker>
            <c:symbol val="circle"/>
            <c:size val="5"/>
            <c:spPr>
              <a:solidFill>
                <a:schemeClr val="accent1"/>
              </a:solidFill>
              <a:ln w="9525" cap="flat" cmpd="sng" algn="ctr">
                <a:solidFill>
                  <a:schemeClr val="accent1"/>
                </a:solidFill>
                <a:prstDash val="solid"/>
                <a:round/>
              </a:ln>
              <a:effectLst/>
            </c:spPr>
          </c:marker>
          <c:dLbls>
            <c:delete val="1"/>
          </c:dLbls>
          <c:xVal>
            <c:numRef>
              <c:f>Sheet1!$B$2:$B$24</c:f>
              <c:numCache>
                <c:formatCode>General</c:formatCode>
                <c:ptCount val="23"/>
                <c:pt idx="0">
                  <c:v>2</c:v>
                </c:pt>
                <c:pt idx="1">
                  <c:v>2.1</c:v>
                </c:pt>
                <c:pt idx="2">
                  <c:v>2.3</c:v>
                </c:pt>
                <c:pt idx="3">
                  <c:v>2.4</c:v>
                </c:pt>
                <c:pt idx="4">
                  <c:v>2.49</c:v>
                </c:pt>
                <c:pt idx="5">
                  <c:v>2.7</c:v>
                </c:pt>
                <c:pt idx="6">
                  <c:v>2.7</c:v>
                </c:pt>
                <c:pt idx="7">
                  <c:v>2.8</c:v>
                </c:pt>
                <c:pt idx="8">
                  <c:v>3</c:v>
                </c:pt>
                <c:pt idx="9">
                  <c:v>3.25</c:v>
                </c:pt>
                <c:pt idx="10">
                  <c:v>3.48</c:v>
                </c:pt>
                <c:pt idx="11">
                  <c:v>3.56</c:v>
                </c:pt>
                <c:pt idx="12">
                  <c:v>3.6</c:v>
                </c:pt>
                <c:pt idx="13">
                  <c:v>3.6</c:v>
                </c:pt>
                <c:pt idx="14">
                  <c:v>3.6</c:v>
                </c:pt>
                <c:pt idx="15">
                  <c:v>3.7</c:v>
                </c:pt>
                <c:pt idx="16">
                  <c:v>3.75</c:v>
                </c:pt>
                <c:pt idx="17">
                  <c:v>4.4</c:v>
                </c:pt>
                <c:pt idx="18">
                  <c:v>5</c:v>
                </c:pt>
                <c:pt idx="19">
                  <c:v>5.7</c:v>
                </c:pt>
                <c:pt idx="20">
                  <c:v>6</c:v>
                </c:pt>
                <c:pt idx="21">
                  <c:v>6.4</c:v>
                </c:pt>
                <c:pt idx="22">
                  <c:v>7.1</c:v>
                </c:pt>
              </c:numCache>
            </c:numRef>
          </c:xVal>
          <c:yVal>
            <c:numRef>
              <c:f>Sheet1!$C$2:$C$24</c:f>
              <c:numCache>
                <c:formatCode>General</c:formatCode>
                <c:ptCount val="23"/>
                <c:pt idx="0">
                  <c:v>2</c:v>
                </c:pt>
                <c:pt idx="1">
                  <c:v>2</c:v>
                </c:pt>
                <c:pt idx="2">
                  <c:v>2</c:v>
                </c:pt>
                <c:pt idx="3">
                  <c:v>21</c:v>
                </c:pt>
                <c:pt idx="4">
                  <c:v>18</c:v>
                </c:pt>
                <c:pt idx="5">
                  <c:v>3</c:v>
                </c:pt>
                <c:pt idx="6">
                  <c:v>1</c:v>
                </c:pt>
                <c:pt idx="7">
                  <c:v>13</c:v>
                </c:pt>
                <c:pt idx="8">
                  <c:v>1</c:v>
                </c:pt>
                <c:pt idx="9">
                  <c:v>18</c:v>
                </c:pt>
                <c:pt idx="10">
                  <c:v>1</c:v>
                </c:pt>
                <c:pt idx="11">
                  <c:v>7</c:v>
                </c:pt>
                <c:pt idx="12">
                  <c:v>1</c:v>
                </c:pt>
                <c:pt idx="13">
                  <c:v>3</c:v>
                </c:pt>
                <c:pt idx="14">
                  <c:v>6</c:v>
                </c:pt>
                <c:pt idx="15">
                  <c:v>11</c:v>
                </c:pt>
                <c:pt idx="16">
                  <c:v>8</c:v>
                </c:pt>
                <c:pt idx="17">
                  <c:v>2</c:v>
                </c:pt>
                <c:pt idx="18">
                  <c:v>2</c:v>
                </c:pt>
                <c:pt idx="19">
                  <c:v>2</c:v>
                </c:pt>
                <c:pt idx="20">
                  <c:v>1</c:v>
                </c:pt>
                <c:pt idx="21">
                  <c:v>2</c:v>
                </c:pt>
                <c:pt idx="22">
                  <c:v>2</c:v>
                </c:pt>
              </c:numCache>
            </c:numRef>
          </c:yVal>
          <c:smooth val="0"/>
        </c:ser>
        <c:dLbls>
          <c:showLegendKey val="0"/>
          <c:showVal val="0"/>
          <c:showCatName val="0"/>
          <c:showSerName val="0"/>
          <c:showPercent val="0"/>
          <c:showBubbleSize val="0"/>
        </c:dLbls>
        <c:axId val="1101459648"/>
        <c:axId val="1101457472"/>
      </c:scatterChart>
      <c:valAx>
        <c:axId val="1101459648"/>
        <c:scaling>
          <c:orientation val="minMax"/>
        </c:scaling>
        <c:delete val="0"/>
        <c:axPos val="b"/>
        <c:majorGridlines>
          <c:spPr>
            <a:ln w="9525" cap="flat" cmpd="sng" algn="ctr">
              <a:solidFill>
                <a:schemeClr val="tx1"/>
              </a:solidFill>
              <a:prstDash val="solid"/>
              <a:round/>
            </a:ln>
            <a:effectLst/>
          </c:spPr>
        </c:majorGridlines>
        <c:title>
          <c:tx>
            <c:rich>
              <a:bodyPr rot="0" spcFirstLastPara="1" vertOverflow="ellipsis" vert="horz" wrap="square" anchor="ctr" anchorCtr="1"/>
              <a:lstStyle/>
              <a:p>
                <a:pPr algn="ctr" rtl="0">
                  <a:defRPr lang="en-US" altLang="zh-CN" sz="1600" b="0" i="0" u="none" strike="noStrike" kern="1200" baseline="0" dirty="0" smtClean="0">
                    <a:solidFill>
                      <a:prstClr val="black"/>
                    </a:solidFill>
                    <a:effectLst/>
                    <a:latin typeface="+mn-lt"/>
                    <a:ea typeface="+mn-ea"/>
                    <a:cs typeface="+mn-cs"/>
                  </a:defRPr>
                </a:pPr>
                <a:r>
                  <a:rPr lang="en-US" altLang="zh-CN" sz="1600" b="0" i="0" u="none" strike="noStrike" kern="1200" baseline="0" dirty="0">
                    <a:solidFill>
                      <a:prstClr val="black"/>
                    </a:solidFill>
                    <a:effectLst/>
                    <a:latin typeface="+mn-lt"/>
                    <a:ea typeface="+mn-ea"/>
                    <a:cs typeface="+mn-cs"/>
                  </a:rPr>
                  <a:t>County (district) GDP per capita  / 10</a:t>
                </a:r>
                <a:r>
                  <a:rPr lang="en-US" altLang="zh-CN" sz="1600" b="0" i="0" u="none" strike="noStrike" kern="1200" baseline="30000" dirty="0">
                    <a:solidFill>
                      <a:prstClr val="black"/>
                    </a:solidFill>
                    <a:effectLst/>
                    <a:latin typeface="+mn-lt"/>
                    <a:ea typeface="+mn-ea"/>
                    <a:cs typeface="+mn-cs"/>
                  </a:rPr>
                  <a:t>4 </a:t>
                </a:r>
                <a:r>
                  <a:rPr lang="en-US" altLang="zh-CN" sz="1600" b="0" i="0" u="none" strike="noStrike" kern="1200" baseline="0" dirty="0">
                    <a:solidFill>
                      <a:prstClr val="black"/>
                    </a:solidFill>
                    <a:effectLst/>
                    <a:latin typeface="+mn-lt"/>
                    <a:ea typeface="+mn-ea"/>
                    <a:cs typeface="+mn-cs"/>
                  </a:rPr>
                  <a:t>RMB Yuan</a:t>
                </a:r>
                <a:endParaRPr lang="en-US" altLang="zh-CN" sz="1600" b="0" i="0" u="none" strike="noStrike" kern="1200" baseline="0" dirty="0">
                  <a:solidFill>
                    <a:prstClr val="black"/>
                  </a:solidFill>
                  <a:effectLst/>
                  <a:latin typeface="+mn-lt"/>
                  <a:ea typeface="+mn-ea"/>
                  <a:cs typeface="+mn-cs"/>
                </a:endParaRPr>
              </a:p>
            </c:rich>
          </c:tx>
          <c:layout>
            <c:manualLayout>
              <c:xMode val="edge"/>
              <c:yMode val="edge"/>
              <c:x val="0.199089401076481"/>
              <c:y val="0.898525970609375"/>
            </c:manualLayout>
          </c:layout>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prstDash val="solid"/>
            <a:round/>
          </a:ln>
          <a:effectLst/>
        </c:spPr>
        <c:txPr>
          <a:bodyPr rot="-60000000" spcFirstLastPara="1" vertOverflow="ellipsis" vert="horz" wrap="square" anchor="ctr" anchorCtr="1"/>
          <a:lstStyle/>
          <a:p>
            <a:pPr>
              <a:defRPr lang="zh-CN" sz="1600" b="0" i="0" u="none" strike="noStrike" kern="1200" baseline="0">
                <a:solidFill>
                  <a:schemeClr val="tx1"/>
                </a:solidFill>
                <a:latin typeface="+mn-lt"/>
                <a:ea typeface="+mn-ea"/>
                <a:cs typeface="+mn-cs"/>
              </a:defRPr>
            </a:pPr>
          </a:p>
        </c:txPr>
        <c:crossAx val="1101457472"/>
        <c:crosses val="autoZero"/>
        <c:crossBetween val="midCat"/>
      </c:valAx>
      <c:valAx>
        <c:axId val="1101457472"/>
        <c:scaling>
          <c:orientation val="minMax"/>
        </c:scaling>
        <c:delete val="0"/>
        <c:axPos val="l"/>
        <c:majorGridlines>
          <c:spPr>
            <a:ln w="9525" cap="flat" cmpd="sng" algn="ctr">
              <a:solidFill>
                <a:schemeClr val="tx1"/>
              </a:solidFill>
              <a:prstDash val="solid"/>
              <a:round/>
            </a:ln>
            <a:effectLst/>
          </c:spPr>
        </c:majorGridlines>
        <c:title>
          <c:tx>
            <c:rich>
              <a:bodyPr rot="-5400000" spcFirstLastPara="1" vertOverflow="ellipsis" vert="horz" wrap="square" anchor="ctr" anchorCtr="1"/>
              <a:lstStyle/>
              <a:p>
                <a:pPr>
                  <a:defRPr lang="zh-CN" sz="1800" b="0" i="0" u="none" strike="noStrike" kern="1200" baseline="0">
                    <a:solidFill>
                      <a:schemeClr val="tx1"/>
                    </a:solidFill>
                    <a:latin typeface="+mn-lt"/>
                    <a:ea typeface="+mn-ea"/>
                    <a:cs typeface="+mn-cs"/>
                  </a:defRPr>
                </a:pPr>
                <a:r>
                  <a:rPr lang="en-US" altLang="zh-CN" sz="1800" b="0" i="0" u="none" strike="noStrike" baseline="0" dirty="0">
                    <a:effectLst/>
                  </a:rPr>
                  <a:t>Number of dykes broken</a:t>
                </a:r>
                <a:endParaRPr lang="zh-CN" altLang="en-US" sz="1800" dirty="0">
                  <a:solidFill>
                    <a:schemeClr val="tx1"/>
                  </a:solidFill>
                </a:endParaRPr>
              </a:p>
            </c:rich>
          </c:tx>
          <c:layout/>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prstDash val="solid"/>
            <a:round/>
          </a:ln>
          <a:effectLst/>
        </c:spPr>
        <c:txPr>
          <a:bodyPr rot="-60000000" spcFirstLastPara="1" vertOverflow="ellipsis" vert="horz" wrap="square" anchor="ctr" anchorCtr="1"/>
          <a:lstStyle/>
          <a:p>
            <a:pPr>
              <a:defRPr lang="zh-CN" sz="1600" b="0" i="0" u="none" strike="noStrike" kern="1200" baseline="0">
                <a:solidFill>
                  <a:schemeClr val="tx1"/>
                </a:solidFill>
                <a:latin typeface="+mn-lt"/>
                <a:ea typeface="+mn-ea"/>
                <a:cs typeface="+mn-cs"/>
              </a:defRPr>
            </a:pPr>
          </a:p>
        </c:txPr>
        <c:crossAx val="1101459648"/>
        <c:crosses val="autoZero"/>
        <c:crossBetween val="midCat"/>
      </c:valAx>
      <c:spPr>
        <a:noFill/>
        <a:ln>
          <a:solidFill>
            <a:schemeClr val="tx1"/>
          </a:solid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lang="zh-CN"/>
      </a:pPr>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0.32766</cdr:x>
      <cdr:y>0.23673</cdr:y>
    </cdr:from>
    <cdr:to>
      <cdr:x>0.95728</cdr:x>
      <cdr:y>0.71493</cdr:y>
    </cdr:to>
    <cdr:sp>
      <cdr:nvSpPr>
        <cdr:cNvPr id="2" name="任意多边形 1"/>
        <cdr:cNvSpPr/>
      </cdr:nvSpPr>
      <cdr:spPr xmlns:a="http://schemas.openxmlformats.org/drawingml/2006/main">
        <a:xfrm xmlns:a="http://schemas.openxmlformats.org/drawingml/2006/main">
          <a:off x="1859674" y="966623"/>
          <a:ext cx="3573462" cy="1952626"/>
        </a:xfrm>
        <a:custGeom>
          <a:avLst/>
          <a:gdLst>
            <a:gd name="connsiteX0" fmla="*/ 0 w 3506787"/>
            <a:gd name="connsiteY0" fmla="*/ 0 h 1790700"/>
            <a:gd name="connsiteX1" fmla="*/ 371475 w 3506787"/>
            <a:gd name="connsiteY1" fmla="*/ 552450 h 1790700"/>
            <a:gd name="connsiteX2" fmla="*/ 876300 w 3506787"/>
            <a:gd name="connsiteY2" fmla="*/ 1238250 h 1790700"/>
            <a:gd name="connsiteX3" fmla="*/ 1514475 w 3506787"/>
            <a:gd name="connsiteY3" fmla="*/ 1647825 h 1790700"/>
            <a:gd name="connsiteX4" fmla="*/ 3228975 w 3506787"/>
            <a:gd name="connsiteY4" fmla="*/ 1771650 h 1790700"/>
            <a:gd name="connsiteX5" fmla="*/ 3181350 w 3506787"/>
            <a:gd name="connsiteY5" fmla="*/ 1762125 h 179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6787" h="1790700">
              <a:moveTo>
                <a:pt x="0" y="0"/>
              </a:moveTo>
              <a:cubicBezTo>
                <a:pt x="112712" y="173037"/>
                <a:pt x="225425" y="346075"/>
                <a:pt x="371475" y="552450"/>
              </a:cubicBezTo>
              <a:cubicBezTo>
                <a:pt x="517525" y="758825"/>
                <a:pt x="685800" y="1055688"/>
                <a:pt x="876300" y="1238250"/>
              </a:cubicBezTo>
              <a:cubicBezTo>
                <a:pt x="1066800" y="1420812"/>
                <a:pt x="1122363" y="1558925"/>
                <a:pt x="1514475" y="1647825"/>
              </a:cubicBezTo>
              <a:cubicBezTo>
                <a:pt x="1906588" y="1736725"/>
                <a:pt x="2951163" y="1752600"/>
                <a:pt x="3228975" y="1771650"/>
              </a:cubicBezTo>
              <a:cubicBezTo>
                <a:pt x="3506787" y="1790700"/>
                <a:pt x="3344068" y="1776412"/>
                <a:pt x="3181350" y="1762125"/>
              </a:cubicBezTo>
            </a:path>
          </a:pathLst>
        </a:cu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txBody xmlns:a="http://schemas.openxmlformats.org/drawingml/2006/main">
        <a:bodyPr vertOverflow="clip" vert="horz" wrap="none" lIns="45720" tIns="45720" rIns="45720" bIns="45720" anchor="t" anchorCtr="0">
          <a:normAutofit/>
        </a:bodyPr>
        <a:lstStyle/>
        <a:p>
          <a:endParaRPr lang="zh-CN"/>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3E45D4-A0C5-4DBE-93D7-343D4B71E143}"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3A27A9-D1D4-4873-A0A2-261F0FE08A54}"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超</a:t>
            </a:r>
            <a:r>
              <a:rPr lang="en-US" altLang="zh-CN" dirty="0"/>
              <a:t>;</a:t>
            </a:r>
            <a:r>
              <a:rPr lang="zh-CN" altLang="en-US" dirty="0"/>
              <a:t>高： </a:t>
            </a:r>
            <a:r>
              <a:rPr lang="en-US" altLang="zh-CN" dirty="0" err="1"/>
              <a:t>superelevation</a:t>
            </a:r>
            <a:r>
              <a:rPr lang="en-US" altLang="zh-CN" baseline="0" dirty="0"/>
              <a:t> ; </a:t>
            </a:r>
            <a:r>
              <a:rPr lang="zh-CN" altLang="en-US" baseline="0" dirty="0"/>
              <a:t>防浪林：</a:t>
            </a:r>
            <a:r>
              <a:rPr lang="en-US" altLang="zh-CN" baseline="0" dirty="0"/>
              <a:t>wave break forest; </a:t>
            </a:r>
            <a:r>
              <a:rPr lang="zh-CN" altLang="en-US" baseline="0" dirty="0"/>
              <a:t>淤背体：</a:t>
            </a:r>
            <a:r>
              <a:rPr lang="en-US" altLang="zh-CN" baseline="0" dirty="0"/>
              <a:t>silt body on the back of levee</a:t>
            </a:r>
            <a:endParaRPr lang="zh-CN" altLang="en-US" dirty="0"/>
          </a:p>
        </p:txBody>
      </p:sp>
      <p:sp>
        <p:nvSpPr>
          <p:cNvPr id="4" name="灯片编号占位符 3"/>
          <p:cNvSpPr>
            <a:spLocks noGrp="1"/>
          </p:cNvSpPr>
          <p:nvPr>
            <p:ph type="sldNum" sz="quarter" idx="10"/>
          </p:nvPr>
        </p:nvSpPr>
        <p:spPr/>
        <p:txBody>
          <a:bodyPr/>
          <a:lstStyle/>
          <a:p>
            <a:fld id="{8561C046-20D0-407F-B0C6-A66AF780F730}"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EA9AFB48-21AE-4A69-8247-F27DDF38EDA5}"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E2B7ABE3-652A-4DA5-952F-198356A19393}"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FB500959-3DF1-43B9-ABA0-C31A698D0FB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451B2AC-96BD-4357-B9B4-74B8D35CD345}"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FB500959-3DF1-43B9-ABA0-C31A698D0FB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451B2AC-96BD-4357-B9B4-74B8D35CD345}"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FB500959-3DF1-43B9-ABA0-C31A698D0FB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451B2AC-96BD-4357-B9B4-74B8D35CD345}"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FB500959-3DF1-43B9-ABA0-C31A698D0FB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451B2AC-96BD-4357-B9B4-74B8D35CD345}"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FB500959-3DF1-43B9-ABA0-C31A698D0FB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451B2AC-96BD-4357-B9B4-74B8D35CD345}"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FB500959-3DF1-43B9-ABA0-C31A698D0FB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451B2AC-96BD-4357-B9B4-74B8D35CD345}"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FB500959-3DF1-43B9-ABA0-C31A698D0FB3}"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451B2AC-96BD-4357-B9B4-74B8D35CD345}"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FB500959-3DF1-43B9-ABA0-C31A698D0FB3}"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451B2AC-96BD-4357-B9B4-74B8D35CD345}"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B500959-3DF1-43B9-ABA0-C31A698D0FB3}"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451B2AC-96BD-4357-B9B4-74B8D35CD345}"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FB500959-3DF1-43B9-ABA0-C31A698D0FB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451B2AC-96BD-4357-B9B4-74B8D35CD345}"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FB500959-3DF1-43B9-ABA0-C31A698D0FB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451B2AC-96BD-4357-B9B4-74B8D35CD345}"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500959-3DF1-43B9-ABA0-C31A698D0FB3}"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51B2AC-96BD-4357-B9B4-74B8D35CD345}"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microsoft.com/office/2007/relationships/hdphoto" Target="../media/image18.wdp"/><Relationship Id="rId2" Type="http://schemas.openxmlformats.org/officeDocument/2006/relationships/image" Target="../media/image17.png"/><Relationship Id="rId1" Type="http://schemas.openxmlformats.org/officeDocument/2006/relationships/image" Target="../media/image16.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9" Type="http://schemas.openxmlformats.org/officeDocument/2006/relationships/image" Target="../media/image11.png"/><Relationship Id="rId8" Type="http://schemas.openxmlformats.org/officeDocument/2006/relationships/image" Target="../media/image10.jpeg"/><Relationship Id="rId7" Type="http://schemas.openxmlformats.org/officeDocument/2006/relationships/image" Target="../media/image9.png"/><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jpeg"/><Relationship Id="rId3" Type="http://schemas.openxmlformats.org/officeDocument/2006/relationships/image" Target="../media/image5.png"/><Relationship Id="rId2" Type="http://schemas.openxmlformats.org/officeDocument/2006/relationships/image" Target="../media/image4.jpeg"/><Relationship Id="rId12" Type="http://schemas.openxmlformats.org/officeDocument/2006/relationships/notesSlide" Target="../notesSlides/notesSlide1.xml"/><Relationship Id="rId11" Type="http://schemas.openxmlformats.org/officeDocument/2006/relationships/slideLayout" Target="../slideLayouts/slideLayout2.xml"/><Relationship Id="rId10" Type="http://schemas.openxmlformats.org/officeDocument/2006/relationships/image" Target="../media/image12.jpeg"/><Relationship Id="rId1" Type="http://schemas.openxmlformats.org/officeDocument/2006/relationships/image" Target="../media/image3.jpe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2.xml"/><Relationship Id="rId2" Type="http://schemas.openxmlformats.org/officeDocument/2006/relationships/image" Target="../media/image14.png"/><Relationship Id="rId1"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chart" Target="../charts/chart1.xml"/></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2.xml"/><Relationship Id="rId2" Type="http://schemas.openxmlformats.org/officeDocument/2006/relationships/image" Target="../media/image15.jpeg"/><Relationship Id="rId1"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659567" y="614595"/>
            <a:ext cx="10807909" cy="2998033"/>
          </a:xfrm>
        </p:spPr>
        <p:txBody>
          <a:bodyPr>
            <a:normAutofit fontScale="90000"/>
          </a:bodyPr>
          <a:lstStyle/>
          <a:p>
            <a:pPr>
              <a:lnSpc>
                <a:spcPct val="100000"/>
              </a:lnSpc>
              <a:spcBef>
                <a:spcPts val="600"/>
              </a:spcBef>
              <a:spcAft>
                <a:spcPts val="600"/>
              </a:spcAft>
            </a:pPr>
            <a:r>
              <a:rPr lang="en-US" altLang="zh-CN" sz="5300" b="1" dirty="0">
                <a:solidFill>
                  <a:schemeClr val="accent1">
                    <a:lumMod val="50000"/>
                  </a:schemeClr>
                </a:solidFill>
                <a:latin typeface="Times New Roman" panose="02020603050405020304" pitchFamily="18" charset="0"/>
                <a:cs typeface="Times New Roman" panose="02020603050405020304" pitchFamily="18" charset="0"/>
              </a:rPr>
              <a:t>Beware of catastrophic flood events with properties of Black Swan in the midst of COVID-19 spreading around world</a:t>
            </a:r>
            <a:br>
              <a:rPr lang="zh-CN" altLang="zh-CN" sz="5300" dirty="0">
                <a:latin typeface="Times New Roman" panose="02020603050405020304" pitchFamily="18" charset="0"/>
                <a:cs typeface="Times New Roman" panose="02020603050405020304" pitchFamily="18" charset="0"/>
              </a:rPr>
            </a:br>
            <a:r>
              <a:rPr lang="zh-CN" altLang="zh-CN" sz="5300" b="1" dirty="0">
                <a:solidFill>
                  <a:srgbClr val="C00000"/>
                </a:solidFill>
              </a:rPr>
              <a:t>大疫之中话防汛，尤须慎防“黑天鹅”</a:t>
            </a:r>
            <a:endParaRPr lang="zh-CN" altLang="en-US" sz="5300" b="1" dirty="0">
              <a:solidFill>
                <a:srgbClr val="C00000"/>
              </a:solidFill>
            </a:endParaRPr>
          </a:p>
        </p:txBody>
      </p:sp>
      <p:sp>
        <p:nvSpPr>
          <p:cNvPr id="3" name="副标题 2"/>
          <p:cNvSpPr>
            <a:spLocks noGrp="1"/>
          </p:cNvSpPr>
          <p:nvPr>
            <p:ph type="subTitle" idx="1"/>
          </p:nvPr>
        </p:nvSpPr>
        <p:spPr>
          <a:xfrm>
            <a:off x="1628932" y="4002373"/>
            <a:ext cx="9144000" cy="2713219"/>
          </a:xfrm>
        </p:spPr>
        <p:txBody>
          <a:bodyPr>
            <a:normAutofit/>
          </a:bodyPr>
          <a:lstStyle/>
          <a:p>
            <a:r>
              <a:rPr lang="en-US" altLang="zh-CN" sz="4000" b="1" dirty="0">
                <a:solidFill>
                  <a:schemeClr val="accent1">
                    <a:lumMod val="50000"/>
                  </a:schemeClr>
                </a:solidFill>
              </a:rPr>
              <a:t>Xiaotao CHENG    </a:t>
            </a:r>
            <a:r>
              <a:rPr lang="zh-CN" altLang="en-US" sz="4000" b="1" dirty="0">
                <a:solidFill>
                  <a:srgbClr val="C00000"/>
                </a:solidFill>
              </a:rPr>
              <a:t>程晓陶</a:t>
            </a:r>
            <a:endParaRPr lang="en-US" altLang="zh-CN" sz="4000" b="1" dirty="0">
              <a:solidFill>
                <a:srgbClr val="C00000"/>
              </a:solidFill>
            </a:endParaRPr>
          </a:p>
          <a:p>
            <a:r>
              <a:rPr lang="en-US" altLang="zh-CN" sz="4000" b="1" dirty="0">
                <a:solidFill>
                  <a:schemeClr val="accent1">
                    <a:lumMod val="50000"/>
                  </a:schemeClr>
                </a:solidFill>
              </a:rPr>
              <a:t>China Institute of Water Resources and Hydropower Research</a:t>
            </a:r>
            <a:endParaRPr lang="en-US" altLang="zh-CN" sz="4000" b="1" dirty="0">
              <a:solidFill>
                <a:schemeClr val="accent1">
                  <a:lumMod val="50000"/>
                </a:schemeClr>
              </a:solidFill>
            </a:endParaRPr>
          </a:p>
          <a:p>
            <a:r>
              <a:rPr lang="zh-CN" altLang="en-US" sz="4000" b="1" dirty="0">
                <a:solidFill>
                  <a:srgbClr val="C00000"/>
                </a:solidFill>
              </a:rPr>
              <a:t>中国水利水电科学研究院</a:t>
            </a:r>
            <a:endParaRPr lang="zh-CN" altLang="en-US" sz="4000" b="1" dirty="0">
              <a:solidFill>
                <a:srgbClr val="C0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42900" y="168711"/>
            <a:ext cx="11525250" cy="1593849"/>
          </a:xfrm>
          <a:solidFill>
            <a:schemeClr val="bg1">
              <a:lumMod val="95000"/>
            </a:schemeClr>
          </a:solidFill>
        </p:spPr>
        <p:txBody>
          <a:bodyPr>
            <a:normAutofit fontScale="90000"/>
          </a:bodyPr>
          <a:lstStyle/>
          <a:p>
            <a:r>
              <a:rPr lang="en-US" altLang="zh-CN" b="1" dirty="0">
                <a:solidFill>
                  <a:schemeClr val="accent1">
                    <a:lumMod val="50000"/>
                  </a:schemeClr>
                </a:solidFill>
              </a:rPr>
              <a:t>In particular, we must guard against type of the over-standard flooding with properties of the black swan</a:t>
            </a:r>
            <a:br>
              <a:rPr lang="en-US" altLang="zh-CN" b="1" dirty="0">
                <a:solidFill>
                  <a:schemeClr val="accent1">
                    <a:lumMod val="50000"/>
                  </a:schemeClr>
                </a:solidFill>
              </a:rPr>
            </a:br>
            <a:r>
              <a:rPr lang="zh-CN" altLang="en-US" b="1" dirty="0">
                <a:solidFill>
                  <a:schemeClr val="accent2">
                    <a:lumMod val="75000"/>
                  </a:schemeClr>
                </a:solidFill>
              </a:rPr>
              <a:t>尤须警惕黑天鹅型的超标准特大洪水</a:t>
            </a:r>
            <a:endParaRPr lang="zh-CN" altLang="en-US" b="1" dirty="0">
              <a:solidFill>
                <a:schemeClr val="accent2">
                  <a:lumMod val="75000"/>
                </a:schemeClr>
              </a:solidFill>
            </a:endParaRPr>
          </a:p>
        </p:txBody>
      </p:sp>
      <p:sp>
        <p:nvSpPr>
          <p:cNvPr id="3" name="内容占位符 2"/>
          <p:cNvSpPr>
            <a:spLocks noGrp="1"/>
          </p:cNvSpPr>
          <p:nvPr>
            <p:ph idx="1"/>
          </p:nvPr>
        </p:nvSpPr>
        <p:spPr>
          <a:xfrm>
            <a:off x="342900" y="1825624"/>
            <a:ext cx="11525250" cy="2804741"/>
          </a:xfrm>
          <a:solidFill>
            <a:schemeClr val="accent6">
              <a:lumMod val="20000"/>
              <a:lumOff val="80000"/>
            </a:schemeClr>
          </a:solidFill>
        </p:spPr>
        <p:txBody>
          <a:bodyPr>
            <a:normAutofit fontScale="85000" lnSpcReduction="10000"/>
          </a:bodyPr>
          <a:lstStyle/>
          <a:p>
            <a:pPr>
              <a:lnSpc>
                <a:spcPct val="110000"/>
              </a:lnSpc>
            </a:pPr>
            <a:r>
              <a:rPr lang="en-US" altLang="zh-CN" dirty="0"/>
              <a:t>In face of flood, human beings are capable of monitoring, forecasting, early-warning, responding and regulating, and also adaptable to flooding in some extent. However, this is not enough to cope with the extraordinary floods, which also bear the properties of Black Swan events. Averagely, with nearly 100,000 reservoirs in China, even if there were several accidents in a year, the probability might be less than 1 in 10,000 ; for the dykes and embankments that stretch more than 400,000 km, even if hundreds of them fail per year, that only accounts for less than 1 in 1000  by accident  rate per km. </a:t>
            </a:r>
            <a:endParaRPr lang="zh-CN" altLang="zh-CN" dirty="0"/>
          </a:p>
        </p:txBody>
      </p:sp>
      <p:sp>
        <p:nvSpPr>
          <p:cNvPr id="4" name="内容占位符 2"/>
          <p:cNvSpPr txBox="1"/>
          <p:nvPr/>
        </p:nvSpPr>
        <p:spPr>
          <a:xfrm>
            <a:off x="323850" y="4717915"/>
            <a:ext cx="11525250" cy="2007613"/>
          </a:xfrm>
          <a:prstGeom prst="rect">
            <a:avLst/>
          </a:prstGeom>
          <a:solidFill>
            <a:schemeClr val="accent1">
              <a:lumMod val="20000"/>
              <a:lumOff val="80000"/>
            </a:schemeClr>
          </a:solidFill>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zh-CN" dirty="0"/>
              <a:t>人类对洪水有一定的监测、预报、预警及防范与调控的能力，对泛滥洪水也有一定的适应能力。但是，超标准的特大洪水，同样具备了“黑天鹅”的属性。平均而言，我国有近</a:t>
            </a:r>
            <a:r>
              <a:rPr lang="en-US" altLang="zh-CN" dirty="0"/>
              <a:t> 10 </a:t>
            </a:r>
            <a:r>
              <a:rPr lang="zh-CN" altLang="zh-CN" dirty="0"/>
              <a:t>万座水库，即使一年有数座出险，概率也小于万分之一；我国有</a:t>
            </a:r>
            <a:r>
              <a:rPr lang="en-US" altLang="zh-CN" dirty="0"/>
              <a:t> 40</a:t>
            </a:r>
            <a:r>
              <a:rPr lang="zh-CN" altLang="zh-CN" dirty="0"/>
              <a:t>余万公里长的堤防，即使一年有数百处堤防出险，每公里失事概率也小于千分之一。</a:t>
            </a:r>
            <a:endParaRPr lang="zh-CN" alt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4838" y="242888"/>
            <a:ext cx="11182350" cy="1685925"/>
          </a:xfrm>
          <a:solidFill>
            <a:schemeClr val="bg1">
              <a:lumMod val="95000"/>
            </a:schemeClr>
          </a:solidFill>
        </p:spPr>
        <p:txBody>
          <a:bodyPr>
            <a:normAutofit fontScale="90000"/>
          </a:bodyPr>
          <a:lstStyle/>
          <a:p>
            <a:r>
              <a:rPr lang="en-US" altLang="zh-CN" b="1" dirty="0">
                <a:solidFill>
                  <a:schemeClr val="accent1">
                    <a:lumMod val="50000"/>
                  </a:schemeClr>
                </a:solidFill>
              </a:rPr>
              <a:t>To cope with the overflow of flooding, </a:t>
            </a:r>
            <a:br>
              <a:rPr lang="en-US" altLang="zh-CN" b="1" dirty="0">
                <a:solidFill>
                  <a:schemeClr val="accent1">
                    <a:lumMod val="50000"/>
                  </a:schemeClr>
                </a:solidFill>
              </a:rPr>
            </a:br>
            <a:r>
              <a:rPr lang="en-US" altLang="zh-CN" b="1" dirty="0">
                <a:solidFill>
                  <a:schemeClr val="accent1">
                    <a:lumMod val="50000"/>
                  </a:schemeClr>
                </a:solidFill>
              </a:rPr>
              <a:t>we need unified command and coordination</a:t>
            </a:r>
            <a:br>
              <a:rPr lang="en-US" altLang="zh-CN" b="1" dirty="0">
                <a:solidFill>
                  <a:schemeClr val="accent1">
                    <a:lumMod val="50000"/>
                  </a:schemeClr>
                </a:solidFill>
              </a:rPr>
            </a:br>
            <a:r>
              <a:rPr lang="zh-CN" altLang="en-US" b="1" dirty="0">
                <a:solidFill>
                  <a:schemeClr val="accent2">
                    <a:lumMod val="75000"/>
                  </a:schemeClr>
                </a:solidFill>
              </a:rPr>
              <a:t>应对超标准洪水，需要统一指挥协调行动</a:t>
            </a:r>
            <a:endParaRPr lang="zh-CN" altLang="en-US" b="1" dirty="0">
              <a:solidFill>
                <a:schemeClr val="accent2">
                  <a:lumMod val="75000"/>
                </a:schemeClr>
              </a:solidFill>
            </a:endParaRPr>
          </a:p>
        </p:txBody>
      </p:sp>
      <p:sp>
        <p:nvSpPr>
          <p:cNvPr id="3" name="内容占位符 2"/>
          <p:cNvSpPr>
            <a:spLocks noGrp="1"/>
          </p:cNvSpPr>
          <p:nvPr>
            <p:ph idx="1"/>
          </p:nvPr>
        </p:nvSpPr>
        <p:spPr>
          <a:xfrm>
            <a:off x="304800" y="2034381"/>
            <a:ext cx="7296150" cy="4718050"/>
          </a:xfrm>
          <a:solidFill>
            <a:schemeClr val="accent6">
              <a:lumMod val="20000"/>
              <a:lumOff val="80000"/>
            </a:schemeClr>
          </a:solidFill>
        </p:spPr>
        <p:txBody>
          <a:bodyPr>
            <a:normAutofit/>
          </a:bodyPr>
          <a:lstStyle/>
          <a:p>
            <a:r>
              <a:rPr lang="en-US" altLang="zh-CN" dirty="0"/>
              <a:t>It should be noted that reservoirs and embankments of different grades adopt varying design standard. Once extraordinary rainstorm floods happen, it would be impossible to make accurate forecast on which part of the project would fail in a year. On the other hand, most of the administrative governors who bear the responsibility of command but lack field experience in handling real floods, let alone the disaster chains resulting from several different kinds of disasters, or the chain effects formed among lifeline systems. </a:t>
            </a:r>
            <a:endParaRPr lang="en-US" altLang="zh-CN" dirty="0"/>
          </a:p>
        </p:txBody>
      </p:sp>
      <p:sp>
        <p:nvSpPr>
          <p:cNvPr id="4" name="内容占位符 2"/>
          <p:cNvSpPr txBox="1"/>
          <p:nvPr/>
        </p:nvSpPr>
        <p:spPr>
          <a:xfrm>
            <a:off x="7600950" y="2034382"/>
            <a:ext cx="4243388" cy="4718050"/>
          </a:xfrm>
          <a:prstGeom prst="rect">
            <a:avLst/>
          </a:prstGeom>
          <a:solidFill>
            <a:schemeClr val="accent1">
              <a:lumMod val="20000"/>
              <a:lumOff val="8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zh-CN" dirty="0"/>
              <a:t>但是不同等级的水库与堤防都有一定的设防标准，一旦发生超标准暴雨洪水，何处工程可能失事，并非预先能够准确预测的。承担防汛指挥责任的各级行政首长，大多缺少应对洪灾的实际经验，尤其当多灾种间形成灾害链，或生命线系统间形成连锁反应时</a:t>
            </a:r>
            <a:r>
              <a:rPr lang="zh-CN" altLang="en-US" dirty="0"/>
              <a:t>。</a:t>
            </a:r>
            <a:endParaRPr lang="zh-CN" alt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257284"/>
            <a:ext cx="10515600" cy="1587282"/>
          </a:xfrm>
          <a:solidFill>
            <a:schemeClr val="bg1">
              <a:lumMod val="95000"/>
            </a:schemeClr>
          </a:solidFill>
        </p:spPr>
        <p:txBody>
          <a:bodyPr>
            <a:normAutofit fontScale="90000"/>
          </a:bodyPr>
          <a:lstStyle/>
          <a:p>
            <a:pPr algn="ctr"/>
            <a:r>
              <a:rPr lang="en-US" altLang="zh-CN" b="1" dirty="0">
                <a:solidFill>
                  <a:schemeClr val="accent1">
                    <a:lumMod val="50000"/>
                  </a:schemeClr>
                </a:solidFill>
              </a:rPr>
              <a:t>Strengthen the capacity building of</a:t>
            </a:r>
            <a:br>
              <a:rPr lang="en-US" altLang="zh-CN" b="1" dirty="0">
                <a:solidFill>
                  <a:schemeClr val="accent1">
                    <a:lumMod val="50000"/>
                  </a:schemeClr>
                </a:solidFill>
              </a:rPr>
            </a:br>
            <a:r>
              <a:rPr lang="en-US" altLang="zh-CN" b="1" dirty="0">
                <a:solidFill>
                  <a:schemeClr val="accent1">
                    <a:lumMod val="50000"/>
                  </a:schemeClr>
                </a:solidFill>
              </a:rPr>
              <a:t> risk management and emergency management</a:t>
            </a:r>
            <a:br>
              <a:rPr lang="en-US" altLang="zh-CN" b="1" dirty="0">
                <a:solidFill>
                  <a:schemeClr val="accent1">
                    <a:lumMod val="50000"/>
                  </a:schemeClr>
                </a:solidFill>
              </a:rPr>
            </a:br>
            <a:r>
              <a:rPr lang="zh-CN" altLang="en-US" b="1" dirty="0">
                <a:solidFill>
                  <a:schemeClr val="accent2">
                    <a:lumMod val="75000"/>
                  </a:schemeClr>
                </a:solidFill>
              </a:rPr>
              <a:t>加强</a:t>
            </a:r>
            <a:r>
              <a:rPr lang="zh-CN" altLang="zh-CN" b="1" dirty="0">
                <a:solidFill>
                  <a:schemeClr val="accent2">
                    <a:lumMod val="75000"/>
                  </a:schemeClr>
                </a:solidFill>
              </a:rPr>
              <a:t>风险管理与应急管理</a:t>
            </a:r>
            <a:r>
              <a:rPr lang="zh-CN" altLang="en-US" b="1" dirty="0">
                <a:solidFill>
                  <a:schemeClr val="accent2">
                    <a:lumMod val="75000"/>
                  </a:schemeClr>
                </a:solidFill>
              </a:rPr>
              <a:t>的能力建设</a:t>
            </a:r>
            <a:endParaRPr lang="zh-CN" altLang="en-US" b="1" dirty="0">
              <a:solidFill>
                <a:schemeClr val="accent2">
                  <a:lumMod val="75000"/>
                </a:schemeClr>
              </a:solidFill>
            </a:endParaRPr>
          </a:p>
        </p:txBody>
      </p:sp>
      <p:sp>
        <p:nvSpPr>
          <p:cNvPr id="3" name="内容占位符 2"/>
          <p:cNvSpPr>
            <a:spLocks noGrp="1"/>
          </p:cNvSpPr>
          <p:nvPr>
            <p:ph idx="1"/>
          </p:nvPr>
        </p:nvSpPr>
        <p:spPr>
          <a:xfrm>
            <a:off x="838200" y="1907630"/>
            <a:ext cx="10515600" cy="3168869"/>
          </a:xfrm>
          <a:solidFill>
            <a:schemeClr val="accent6">
              <a:lumMod val="20000"/>
              <a:lumOff val="80000"/>
            </a:schemeClr>
          </a:solidFill>
        </p:spPr>
        <p:txBody>
          <a:bodyPr>
            <a:normAutofit/>
          </a:bodyPr>
          <a:lstStyle/>
          <a:p>
            <a:pPr eaLnBrk="0" hangingPunct="0"/>
            <a:r>
              <a:rPr lang="en-US" altLang="zh-CN" dirty="0"/>
              <a:t>Risk management and emergency management are the main threads that are mutually complementary in the construction of the public security guarantee system. In tackling the black-swan-type floods, decisions are usually made with the manner of “evaluating the dangers and picking the lighter one”, thus it becomes rather difficult to ensure absolute safety. Being overly hesitant during the critical moments may spoil the chance to win the battle, leading to more serious consequences.</a:t>
            </a:r>
            <a:endParaRPr lang="zh-CN" altLang="zh-CN" dirty="0"/>
          </a:p>
        </p:txBody>
      </p:sp>
      <p:sp>
        <p:nvSpPr>
          <p:cNvPr id="4" name="内容占位符 2"/>
          <p:cNvSpPr txBox="1"/>
          <p:nvPr/>
        </p:nvSpPr>
        <p:spPr>
          <a:xfrm>
            <a:off x="838200" y="5123797"/>
            <a:ext cx="10515600" cy="1587283"/>
          </a:xfrm>
          <a:prstGeom prst="rect">
            <a:avLst/>
          </a:prstGeom>
          <a:solidFill>
            <a:schemeClr val="accent1">
              <a:lumMod val="20000"/>
              <a:lumOff val="80000"/>
            </a:schemeClr>
          </a:solidFill>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zh-CN" dirty="0"/>
              <a:t>风险管理与应急管理，是公共安全保障体系构建中相辅相成的两条主线。应对“黑天鹅” 型超标洪水的决策，往往是“两害相权取其轻”，难以做到“万无一失”。关键时刻过多患得 患失，反而可能贻误战机，导致更为严重的后果。</a:t>
            </a:r>
            <a:endParaRPr lang="zh-CN" alt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04497" y="365125"/>
            <a:ext cx="11268403" cy="1589797"/>
          </a:xfrm>
          <a:solidFill>
            <a:schemeClr val="bg1">
              <a:lumMod val="95000"/>
            </a:schemeClr>
          </a:solidFill>
        </p:spPr>
        <p:txBody>
          <a:bodyPr>
            <a:normAutofit fontScale="90000"/>
          </a:bodyPr>
          <a:lstStyle/>
          <a:p>
            <a:r>
              <a:rPr lang="en-US" altLang="zh-CN" b="1" dirty="0">
                <a:solidFill>
                  <a:schemeClr val="accent1">
                    <a:lumMod val="50000"/>
                  </a:schemeClr>
                </a:solidFill>
              </a:rPr>
              <a:t>Take overall consideration, try to turn harm into benefit, beware of caring for one and losing the others</a:t>
            </a:r>
            <a:br>
              <a:rPr lang="en-US" altLang="zh-CN" b="1" dirty="0">
                <a:solidFill>
                  <a:schemeClr val="accent1">
                    <a:lumMod val="50000"/>
                  </a:schemeClr>
                </a:solidFill>
              </a:rPr>
            </a:br>
            <a:r>
              <a:rPr lang="zh-CN" altLang="en-US" b="1" dirty="0">
                <a:solidFill>
                  <a:schemeClr val="accent2">
                    <a:lumMod val="75000"/>
                  </a:schemeClr>
                </a:solidFill>
              </a:rPr>
              <a:t>统筹兼顾，力求化害为利，谨防顾此失彼</a:t>
            </a:r>
            <a:endParaRPr lang="zh-CN" altLang="en-US" b="1" dirty="0">
              <a:solidFill>
                <a:schemeClr val="accent2">
                  <a:lumMod val="75000"/>
                </a:schemeClr>
              </a:solidFill>
            </a:endParaRPr>
          </a:p>
        </p:txBody>
      </p:sp>
      <p:sp>
        <p:nvSpPr>
          <p:cNvPr id="3" name="内容占位符 2"/>
          <p:cNvSpPr>
            <a:spLocks noGrp="1"/>
          </p:cNvSpPr>
          <p:nvPr>
            <p:ph sz="half" idx="1"/>
          </p:nvPr>
        </p:nvSpPr>
        <p:spPr>
          <a:xfrm>
            <a:off x="504497" y="2112578"/>
            <a:ext cx="6668813" cy="4643821"/>
          </a:xfrm>
          <a:solidFill>
            <a:schemeClr val="accent6">
              <a:lumMod val="20000"/>
              <a:lumOff val="80000"/>
            </a:schemeClr>
          </a:solidFill>
        </p:spPr>
        <p:txBody>
          <a:bodyPr>
            <a:normAutofit fontScale="92500" lnSpcReduction="20000"/>
          </a:bodyPr>
          <a:lstStyle/>
          <a:p>
            <a:pPr>
              <a:lnSpc>
                <a:spcPct val="110000"/>
              </a:lnSpc>
            </a:pPr>
            <a:r>
              <a:rPr lang="en-US" altLang="zh-CN" dirty="0"/>
              <a:t>It is important to realize that floods always come as a double-edged sword. For many places, one flood or two during the flood season remain the main sources of water supply. Therefore, adopting the “zero risk” strategy may bring excessive costs for the flood control, hindering the economic recovery, and threaten the security of food, drinking water, water supply, the economy and the eco-environment. In a word, the flood-prevention work in 2020 is rather complex and challenging.</a:t>
            </a:r>
            <a:endParaRPr lang="zh-CN" altLang="en-US" dirty="0"/>
          </a:p>
        </p:txBody>
      </p:sp>
      <p:sp>
        <p:nvSpPr>
          <p:cNvPr id="4" name="内容占位符 3"/>
          <p:cNvSpPr>
            <a:spLocks noGrp="1"/>
          </p:cNvSpPr>
          <p:nvPr>
            <p:ph sz="half" idx="2"/>
          </p:nvPr>
        </p:nvSpPr>
        <p:spPr>
          <a:xfrm>
            <a:off x="7300912" y="2112576"/>
            <a:ext cx="4471988" cy="4643822"/>
          </a:xfrm>
          <a:solidFill>
            <a:schemeClr val="accent1">
              <a:lumMod val="20000"/>
              <a:lumOff val="80000"/>
            </a:schemeClr>
          </a:solidFill>
        </p:spPr>
        <p:txBody>
          <a:bodyPr>
            <a:noAutofit/>
          </a:bodyPr>
          <a:lstStyle/>
          <a:p>
            <a:r>
              <a:rPr lang="zh-CN" altLang="zh-CN" dirty="0"/>
              <a:t>同时也要认识到，洪水是具备利害两重性的，汛期的一两场洪水，往往也是许多地方水资源的主要补给方式。在防汛上的“</a:t>
            </a:r>
            <a:r>
              <a:rPr lang="en-US" altLang="zh-CN" dirty="0"/>
              <a:t>0 </a:t>
            </a:r>
            <a:r>
              <a:rPr lang="zh-CN" altLang="zh-CN" dirty="0"/>
              <a:t>风险” 管控，很可能过高增加抗洪的成本，顾此失彼，反而不利于大疫之后的经济复苏，并威胁到供水安全、饮水安全、粮食安全、经济安全与生态安全。</a:t>
            </a:r>
            <a:endParaRPr lang="zh-CN" alt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66169" y="147917"/>
            <a:ext cx="11188586" cy="1325563"/>
          </a:xfrm>
          <a:solidFill>
            <a:schemeClr val="bg1">
              <a:lumMod val="95000"/>
            </a:schemeClr>
          </a:solidFill>
        </p:spPr>
        <p:txBody>
          <a:bodyPr>
            <a:normAutofit/>
          </a:bodyPr>
          <a:lstStyle/>
          <a:p>
            <a:pPr algn="ctr"/>
            <a:r>
              <a:rPr lang="en-US" altLang="zh-CN" sz="6000" b="1" dirty="0">
                <a:solidFill>
                  <a:schemeClr val="accent1">
                    <a:lumMod val="50000"/>
                  </a:schemeClr>
                </a:solidFill>
              </a:rPr>
              <a:t>Summary </a:t>
            </a:r>
            <a:r>
              <a:rPr lang="en-US" altLang="zh-CN" sz="6000" dirty="0"/>
              <a:t>/</a:t>
            </a:r>
            <a:r>
              <a:rPr lang="zh-CN" altLang="en-US" sz="6000" dirty="0"/>
              <a:t> </a:t>
            </a:r>
            <a:r>
              <a:rPr lang="zh-CN" altLang="en-US" sz="6000" b="1" dirty="0">
                <a:solidFill>
                  <a:srgbClr val="C00000"/>
                </a:solidFill>
              </a:rPr>
              <a:t>结语</a:t>
            </a:r>
            <a:endParaRPr lang="zh-CN" altLang="en-US" sz="6000" b="1" dirty="0">
              <a:solidFill>
                <a:srgbClr val="C00000"/>
              </a:solidFill>
            </a:endParaRPr>
          </a:p>
        </p:txBody>
      </p:sp>
      <p:sp>
        <p:nvSpPr>
          <p:cNvPr id="3" name="内容占位符 2"/>
          <p:cNvSpPr>
            <a:spLocks noGrp="1"/>
          </p:cNvSpPr>
          <p:nvPr>
            <p:ph idx="1"/>
          </p:nvPr>
        </p:nvSpPr>
        <p:spPr>
          <a:xfrm>
            <a:off x="666170" y="1597024"/>
            <a:ext cx="7244454" cy="2974975"/>
          </a:xfrm>
          <a:solidFill>
            <a:schemeClr val="accent6">
              <a:lumMod val="20000"/>
              <a:lumOff val="80000"/>
            </a:schemeClr>
          </a:solidFill>
        </p:spPr>
        <p:txBody>
          <a:bodyPr>
            <a:normAutofit lnSpcReduction="10000"/>
          </a:bodyPr>
          <a:lstStyle/>
          <a:p>
            <a:r>
              <a:rPr lang="en-US" altLang="zh-CN" dirty="0"/>
              <a:t>Above all, we must bear the moderate risks with a strong sense of responsibility, enhance the inter-departmental and multi-agency coordination by mobilizing the forces of grass-roots organizations and the public, and adopting scientific strategies and targeted measures, so as to turn the harm into benefit and bring safety to the people.</a:t>
            </a:r>
            <a:endParaRPr lang="en-US" altLang="zh-CN" dirty="0"/>
          </a:p>
        </p:txBody>
      </p:sp>
      <p:sp>
        <p:nvSpPr>
          <p:cNvPr id="4" name="内容占位符 2"/>
          <p:cNvSpPr txBox="1"/>
          <p:nvPr/>
        </p:nvSpPr>
        <p:spPr>
          <a:xfrm>
            <a:off x="666169" y="4571999"/>
            <a:ext cx="7244454" cy="2041451"/>
          </a:xfrm>
          <a:prstGeom prst="rect">
            <a:avLst/>
          </a:prstGeom>
          <a:solidFill>
            <a:schemeClr val="accent1">
              <a:lumMod val="20000"/>
              <a:lumOff val="8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zh-CN" dirty="0"/>
              <a:t>总之，</a:t>
            </a:r>
            <a:r>
              <a:rPr lang="en-US" altLang="zh-CN" dirty="0"/>
              <a:t>2020 </a:t>
            </a:r>
            <a:r>
              <a:rPr lang="zh-CN" altLang="zh-CN" dirty="0"/>
              <a:t>年的防汛形势十分复杂、严峻，唯有肯担责任，适度承受风险，加强部门间的协调联动，发挥基层组织的能动作 用，充分依靠人民群众，科学防控，精准施策，才可能除害兴利，完成防汛抗旱的艰巨任务。</a:t>
            </a:r>
            <a:endParaRPr lang="zh-CN" altLang="zh-CN" dirty="0"/>
          </a:p>
        </p:txBody>
      </p:sp>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024472" y="1638616"/>
            <a:ext cx="3848551" cy="2166902"/>
          </a:xfrm>
          <a:prstGeom prst="rect">
            <a:avLst/>
          </a:prstGeom>
        </p:spPr>
      </p:pic>
      <p:pic>
        <p:nvPicPr>
          <p:cNvPr id="6" name="图片 5"/>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a14:imgEffect>
                  </a14:imgLayer>
                </a14:imgProps>
              </a:ext>
            </a:extLst>
          </a:blip>
          <a:srcRect/>
          <a:stretch>
            <a:fillRect/>
          </a:stretch>
        </p:blipFill>
        <p:spPr>
          <a:xfrm>
            <a:off x="8024470" y="3841661"/>
            <a:ext cx="3830285" cy="2357049"/>
          </a:xfrm>
          <a:prstGeom prst="rect">
            <a:avLst/>
          </a:prstGeom>
        </p:spPr>
      </p:pic>
      <p:sp>
        <p:nvSpPr>
          <p:cNvPr id="7" name="文本框 6"/>
          <p:cNvSpPr txBox="1"/>
          <p:nvPr/>
        </p:nvSpPr>
        <p:spPr>
          <a:xfrm>
            <a:off x="8024469" y="4035754"/>
            <a:ext cx="3284505" cy="923330"/>
          </a:xfrm>
          <a:prstGeom prst="rect">
            <a:avLst/>
          </a:prstGeom>
          <a:noFill/>
        </p:spPr>
        <p:txBody>
          <a:bodyPr wrap="square" rtlCol="0">
            <a:spAutoFit/>
          </a:bodyPr>
          <a:lstStyle/>
          <a:p>
            <a:r>
              <a:rPr lang="en-US" altLang="zh-CN" dirty="0">
                <a:solidFill>
                  <a:schemeClr val="bg1"/>
                </a:solidFill>
              </a:rPr>
              <a:t>This truly is a historic event that is playing out in the midst of another historic event. </a:t>
            </a:r>
            <a:endParaRPr lang="zh-CN" altLang="en-US" dirty="0">
              <a:solidFill>
                <a:schemeClr val="bg1"/>
              </a:solidFill>
            </a:endParaRPr>
          </a:p>
        </p:txBody>
      </p:sp>
      <p:sp>
        <p:nvSpPr>
          <p:cNvPr id="9" name="文本框 8"/>
          <p:cNvSpPr txBox="1"/>
          <p:nvPr/>
        </p:nvSpPr>
        <p:spPr>
          <a:xfrm>
            <a:off x="8024469" y="4977155"/>
            <a:ext cx="2222190" cy="923330"/>
          </a:xfrm>
          <a:prstGeom prst="rect">
            <a:avLst/>
          </a:prstGeom>
          <a:noFill/>
        </p:spPr>
        <p:txBody>
          <a:bodyPr wrap="square" rtlCol="0">
            <a:spAutoFit/>
          </a:bodyPr>
          <a:lstStyle/>
          <a:p>
            <a:r>
              <a:rPr lang="en-US" altLang="zh-CN" dirty="0">
                <a:solidFill>
                  <a:schemeClr val="bg1"/>
                </a:solidFill>
              </a:rPr>
              <a:t>- G. </a:t>
            </a:r>
            <a:r>
              <a:rPr lang="en-US" altLang="zh-CN" dirty="0" err="1">
                <a:solidFill>
                  <a:schemeClr val="bg1"/>
                </a:solidFill>
              </a:rPr>
              <a:t>Whitmer</a:t>
            </a:r>
            <a:r>
              <a:rPr lang="en-US" altLang="zh-CN" dirty="0">
                <a:solidFill>
                  <a:schemeClr val="bg1"/>
                </a:solidFill>
              </a:rPr>
              <a:t>, governor of Michigan on May 19, 2020</a:t>
            </a:r>
            <a:endParaRPr lang="zh-CN" altLang="en-US" dirty="0">
              <a:solidFill>
                <a:schemeClr val="bg1"/>
              </a:solidFill>
            </a:endParaRPr>
          </a:p>
        </p:txBody>
      </p:sp>
      <p:sp>
        <p:nvSpPr>
          <p:cNvPr id="10" name="文本框 9"/>
          <p:cNvSpPr txBox="1"/>
          <p:nvPr/>
        </p:nvSpPr>
        <p:spPr>
          <a:xfrm>
            <a:off x="8861612" y="1781456"/>
            <a:ext cx="2993143" cy="646331"/>
          </a:xfrm>
          <a:prstGeom prst="rect">
            <a:avLst/>
          </a:prstGeom>
          <a:noFill/>
        </p:spPr>
        <p:txBody>
          <a:bodyPr wrap="square" rtlCol="0">
            <a:spAutoFit/>
          </a:bodyPr>
          <a:lstStyle/>
          <a:p>
            <a:pPr algn="r"/>
            <a:r>
              <a:rPr lang="en-US" altLang="zh-CN" dirty="0" err="1">
                <a:solidFill>
                  <a:schemeClr val="bg1"/>
                </a:solidFill>
              </a:rPr>
              <a:t>Edenville</a:t>
            </a:r>
            <a:r>
              <a:rPr lang="en-US" altLang="zh-CN" dirty="0">
                <a:solidFill>
                  <a:schemeClr val="bg1"/>
                </a:solidFill>
              </a:rPr>
              <a:t> Dam breached in record rainfall</a:t>
            </a:r>
            <a:endParaRPr lang="zh-CN" altLang="en-US" dirty="0">
              <a:solidFill>
                <a:schemeClr val="bg1"/>
              </a:solidFill>
            </a:endParaRPr>
          </a:p>
        </p:txBody>
      </p:sp>
      <p:sp>
        <p:nvSpPr>
          <p:cNvPr id="8" name="文本框 7"/>
          <p:cNvSpPr txBox="1"/>
          <p:nvPr/>
        </p:nvSpPr>
        <p:spPr>
          <a:xfrm>
            <a:off x="8024469" y="6222153"/>
            <a:ext cx="3830285" cy="372783"/>
          </a:xfrm>
          <a:prstGeom prst="rect">
            <a:avLst/>
          </a:prstGeom>
          <a:noFill/>
        </p:spPr>
        <p:txBody>
          <a:bodyPr wrap="square" rtlCol="0">
            <a:spAutoFit/>
          </a:bodyPr>
          <a:lstStyle/>
          <a:p>
            <a:pPr algn="r"/>
            <a:r>
              <a:rPr lang="zh-CN" altLang="en-US" dirty="0"/>
              <a:t>警钟长鸣，有备无患！</a:t>
            </a:r>
            <a:endParaRPr lang="zh-CN" alt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43528" y="260194"/>
            <a:ext cx="11848472" cy="1673537"/>
          </a:xfrm>
          <a:solidFill>
            <a:schemeClr val="bg1">
              <a:lumMod val="95000"/>
            </a:schemeClr>
          </a:solidFill>
        </p:spPr>
        <p:txBody>
          <a:bodyPr>
            <a:normAutofit/>
          </a:bodyPr>
          <a:lstStyle/>
          <a:p>
            <a:pPr algn="ctr"/>
            <a:r>
              <a:rPr lang="en-US" altLang="zh-CN" sz="4000" b="1" dirty="0">
                <a:solidFill>
                  <a:schemeClr val="accent1">
                    <a:lumMod val="50000"/>
                  </a:schemeClr>
                </a:solidFill>
              </a:rPr>
              <a:t>COVID-19, a typical </a:t>
            </a:r>
            <a:r>
              <a:rPr lang="zh-CN" altLang="en-US" sz="4000" b="1" dirty="0">
                <a:solidFill>
                  <a:schemeClr val="accent1">
                    <a:lumMod val="50000"/>
                  </a:schemeClr>
                </a:solidFill>
              </a:rPr>
              <a:t> </a:t>
            </a:r>
            <a:r>
              <a:rPr lang="en-US" altLang="zh-CN" sz="4000" b="1" dirty="0">
                <a:solidFill>
                  <a:schemeClr val="accent1">
                    <a:lumMod val="50000"/>
                  </a:schemeClr>
                </a:solidFill>
              </a:rPr>
              <a:t>catastrophic event of Black Swan</a:t>
            </a:r>
            <a:br>
              <a:rPr lang="en-US" altLang="zh-CN" sz="4000" b="1" dirty="0">
                <a:solidFill>
                  <a:schemeClr val="accent1">
                    <a:lumMod val="50000"/>
                  </a:schemeClr>
                </a:solidFill>
              </a:rPr>
            </a:br>
            <a:r>
              <a:rPr lang="zh-CN" altLang="en-US" sz="4000" b="1" dirty="0">
                <a:solidFill>
                  <a:schemeClr val="accent2">
                    <a:lumMod val="75000"/>
                  </a:schemeClr>
                </a:solidFill>
              </a:rPr>
              <a:t>新冠肺炎，典型具有“黑天鹅”属性的巨灾事件</a:t>
            </a:r>
            <a:endParaRPr lang="zh-CN" altLang="en-US" sz="4000" b="1" dirty="0">
              <a:solidFill>
                <a:schemeClr val="accent2">
                  <a:lumMod val="75000"/>
                </a:schemeClr>
              </a:solidFill>
            </a:endParaRPr>
          </a:p>
        </p:txBody>
      </p:sp>
      <p:sp>
        <p:nvSpPr>
          <p:cNvPr id="3" name="内容占位符 2"/>
          <p:cNvSpPr>
            <a:spLocks noGrp="1"/>
          </p:cNvSpPr>
          <p:nvPr>
            <p:ph idx="1"/>
          </p:nvPr>
        </p:nvSpPr>
        <p:spPr>
          <a:xfrm>
            <a:off x="343528" y="1933731"/>
            <a:ext cx="7526308" cy="4677552"/>
          </a:xfrm>
          <a:solidFill>
            <a:schemeClr val="accent6">
              <a:lumMod val="20000"/>
              <a:lumOff val="80000"/>
            </a:schemeClr>
          </a:solidFill>
        </p:spPr>
        <p:txBody>
          <a:bodyPr>
            <a:normAutofit fontScale="92500"/>
          </a:bodyPr>
          <a:lstStyle/>
          <a:p>
            <a:pPr>
              <a:spcBef>
                <a:spcPts val="1200"/>
              </a:spcBef>
              <a:spcAft>
                <a:spcPts val="600"/>
              </a:spcAft>
            </a:pPr>
            <a:r>
              <a:rPr lang="en-US" altLang="zh-CN" dirty="0">
                <a:latin typeface="Arial" panose="020B0604020202020204" pitchFamily="34" charset="0"/>
                <a:cs typeface="Arial" panose="020B0604020202020204" pitchFamily="34" charset="0"/>
              </a:rPr>
              <a:t>The COVID-19, which is now spreading around the world, let human societies suffer an unpredictable catastrophe as Black Swan event again in 2020. The lessons we have drawn from this Public Health Emergency of International Concern (PHEIC), which has evolved into a social and economic crisis with far-reaching impacts, were painful and profound.</a:t>
            </a:r>
            <a:endParaRPr lang="en-US" altLang="zh-CN" dirty="0">
              <a:latin typeface="Arial" panose="020B0604020202020204" pitchFamily="34" charset="0"/>
              <a:cs typeface="Arial" panose="020B0604020202020204" pitchFamily="34" charset="0"/>
            </a:endParaRPr>
          </a:p>
          <a:p>
            <a:pPr>
              <a:spcBef>
                <a:spcPts val="1200"/>
              </a:spcBef>
              <a:spcAft>
                <a:spcPts val="600"/>
              </a:spcAft>
            </a:pPr>
            <a:r>
              <a:rPr lang="en-US" altLang="zh-CN" dirty="0">
                <a:latin typeface="Times New Roman" panose="02020603050405020304" pitchFamily="18" charset="0"/>
                <a:cs typeface="Times New Roman" panose="02020603050405020304" pitchFamily="18" charset="0"/>
              </a:rPr>
              <a:t>2020</a:t>
            </a:r>
            <a:r>
              <a:rPr lang="zh-CN" altLang="zh-CN" dirty="0">
                <a:latin typeface="Times New Roman" panose="02020603050405020304" pitchFamily="18" charset="0"/>
                <a:cs typeface="Times New Roman" panose="02020603050405020304" pitchFamily="18" charset="0"/>
              </a:rPr>
              <a:t>年，蔓延全球的新冠病毒，让人类再次遭受了“黑天鹅”巨灾事件的肆虐，一次“国际关注的突发公共卫生事件”演变为影响深远的经济危机和社会危机，教训惨痛而深刻</a:t>
            </a:r>
            <a:r>
              <a:rPr lang="zh-CN" altLang="zh-CN" dirty="0"/>
              <a:t>。</a:t>
            </a:r>
            <a:endParaRPr lang="zh-CN" altLang="zh-CN" dirty="0"/>
          </a:p>
        </p:txBody>
      </p:sp>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441603" y="1903474"/>
            <a:ext cx="3158643" cy="1768840"/>
          </a:xfrm>
          <a:prstGeom prst="rect">
            <a:avLst/>
          </a:prstGeom>
        </p:spPr>
      </p:pic>
      <p:sp>
        <p:nvSpPr>
          <p:cNvPr id="5" name="文本框 4"/>
          <p:cNvSpPr txBox="1"/>
          <p:nvPr/>
        </p:nvSpPr>
        <p:spPr>
          <a:xfrm>
            <a:off x="8094688" y="3687405"/>
            <a:ext cx="3852472" cy="2923877"/>
          </a:xfrm>
          <a:prstGeom prst="rect">
            <a:avLst/>
          </a:prstGeom>
          <a:solidFill>
            <a:schemeClr val="accent3">
              <a:lumMod val="20000"/>
              <a:lumOff val="80000"/>
            </a:schemeClr>
          </a:solidFill>
        </p:spPr>
        <p:txBody>
          <a:bodyPr wrap="square" rtlCol="0">
            <a:spAutoFit/>
          </a:bodyPr>
          <a:lstStyle/>
          <a:p>
            <a:r>
              <a:rPr lang="en-US" altLang="zh-CN" sz="2000" dirty="0"/>
              <a:t>Properties of “Black Swan” event</a:t>
            </a:r>
            <a:endParaRPr lang="en-US" altLang="zh-CN" sz="2000" dirty="0"/>
          </a:p>
          <a:p>
            <a:r>
              <a:rPr lang="zh-CN" altLang="en-US" sz="2000" dirty="0"/>
              <a:t>黑天鹅事件的特点：</a:t>
            </a:r>
            <a:endParaRPr lang="en-US" altLang="zh-CN" dirty="0"/>
          </a:p>
          <a:p>
            <a:pPr marL="285750" indent="-285750">
              <a:buFont typeface="Arial" panose="020B0604020202020204" pitchFamily="34" charset="0"/>
              <a:buChar char="•"/>
            </a:pPr>
            <a:r>
              <a:rPr lang="en-US" altLang="zh-CN" dirty="0"/>
              <a:t>It‘s serendipitous/</a:t>
            </a:r>
            <a:r>
              <a:rPr lang="zh-CN" altLang="en-US" dirty="0"/>
              <a:t>它具有意外性。</a:t>
            </a:r>
            <a:endParaRPr lang="zh-CN" altLang="en-US" dirty="0"/>
          </a:p>
          <a:p>
            <a:pPr marL="285750" indent="-285750">
              <a:buFont typeface="Arial" panose="020B0604020202020204" pitchFamily="34" charset="0"/>
              <a:buChar char="•"/>
            </a:pPr>
            <a:r>
              <a:rPr lang="en-US" altLang="zh-CN" dirty="0"/>
              <a:t>It could have significant impact/</a:t>
            </a:r>
            <a:r>
              <a:rPr lang="zh-CN" altLang="en-US" dirty="0"/>
              <a:t>它产生重大影响</a:t>
            </a:r>
            <a:endParaRPr lang="en-US" altLang="zh-CN" dirty="0"/>
          </a:p>
          <a:p>
            <a:pPr marL="285750" indent="-285750">
              <a:buFont typeface="Arial" panose="020B0604020202020204" pitchFamily="34" charset="0"/>
              <a:buChar char="•"/>
            </a:pPr>
            <a:r>
              <a:rPr lang="en-US" altLang="zh-CN" dirty="0"/>
              <a:t>It is hard to predict, but in hindsight it is more or less explicable and predictable/</a:t>
            </a:r>
            <a:r>
              <a:rPr lang="zh-CN" altLang="en-US" dirty="0"/>
              <a:t>虽难以预料，但事后或多或少认为它是可解释和可预测的。</a:t>
            </a:r>
            <a:endParaRPr lang="zh-CN"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60465" y="296373"/>
            <a:ext cx="11242154" cy="1705705"/>
          </a:xfrm>
          <a:solidFill>
            <a:schemeClr val="bg1">
              <a:lumMod val="95000"/>
            </a:schemeClr>
          </a:solidFill>
        </p:spPr>
        <p:txBody>
          <a:bodyPr>
            <a:normAutofit fontScale="90000"/>
          </a:bodyPr>
          <a:lstStyle/>
          <a:p>
            <a:r>
              <a:rPr lang="en-US" altLang="zh-CN" b="1" dirty="0">
                <a:solidFill>
                  <a:schemeClr val="accent1">
                    <a:lumMod val="50000"/>
                  </a:schemeClr>
                </a:solidFill>
              </a:rPr>
              <a:t>The epidemic has not subsided, while the flood season is coming,</a:t>
            </a:r>
            <a:r>
              <a:rPr lang="zh-CN" altLang="en-US" b="1" dirty="0">
                <a:solidFill>
                  <a:schemeClr val="accent1">
                    <a:lumMod val="50000"/>
                  </a:schemeClr>
                </a:solidFill>
              </a:rPr>
              <a:t> </a:t>
            </a:r>
            <a:r>
              <a:rPr lang="en-US" altLang="zh-CN" b="1" dirty="0">
                <a:solidFill>
                  <a:schemeClr val="accent1">
                    <a:lumMod val="50000"/>
                  </a:schemeClr>
                </a:solidFill>
              </a:rPr>
              <a:t>the</a:t>
            </a:r>
            <a:r>
              <a:rPr lang="zh-CN" altLang="en-US" b="1" dirty="0">
                <a:solidFill>
                  <a:schemeClr val="accent1">
                    <a:lumMod val="50000"/>
                  </a:schemeClr>
                </a:solidFill>
              </a:rPr>
              <a:t> </a:t>
            </a:r>
            <a:r>
              <a:rPr lang="en-US" altLang="zh-CN" b="1" dirty="0">
                <a:solidFill>
                  <a:schemeClr val="accent1">
                    <a:lumMod val="50000"/>
                  </a:schemeClr>
                </a:solidFill>
              </a:rPr>
              <a:t>pressure</a:t>
            </a:r>
            <a:r>
              <a:rPr lang="zh-CN" altLang="en-US" b="1" dirty="0">
                <a:solidFill>
                  <a:schemeClr val="accent1">
                    <a:lumMod val="50000"/>
                  </a:schemeClr>
                </a:solidFill>
              </a:rPr>
              <a:t> </a:t>
            </a:r>
            <a:r>
              <a:rPr lang="en-US" altLang="zh-CN" b="1" dirty="0">
                <a:solidFill>
                  <a:schemeClr val="accent1">
                    <a:lumMod val="50000"/>
                  </a:schemeClr>
                </a:solidFill>
              </a:rPr>
              <a:t>of</a:t>
            </a:r>
            <a:r>
              <a:rPr lang="zh-CN" altLang="en-US" b="1" dirty="0">
                <a:solidFill>
                  <a:schemeClr val="accent1">
                    <a:lumMod val="50000"/>
                  </a:schemeClr>
                </a:solidFill>
              </a:rPr>
              <a:t> </a:t>
            </a:r>
            <a:r>
              <a:rPr lang="en-US" altLang="zh-CN" b="1" dirty="0">
                <a:solidFill>
                  <a:schemeClr val="accent1">
                    <a:lumMod val="50000"/>
                  </a:schemeClr>
                </a:solidFill>
              </a:rPr>
              <a:t>flood</a:t>
            </a:r>
            <a:r>
              <a:rPr lang="zh-CN" altLang="en-US" b="1" dirty="0">
                <a:solidFill>
                  <a:schemeClr val="accent1">
                    <a:lumMod val="50000"/>
                  </a:schemeClr>
                </a:solidFill>
              </a:rPr>
              <a:t> </a:t>
            </a:r>
            <a:r>
              <a:rPr lang="en-US" altLang="zh-CN" b="1" dirty="0">
                <a:solidFill>
                  <a:schemeClr val="accent1">
                    <a:lumMod val="50000"/>
                  </a:schemeClr>
                </a:solidFill>
              </a:rPr>
              <a:t>protection doubled</a:t>
            </a:r>
            <a:br>
              <a:rPr lang="en-US" altLang="zh-CN" b="1" dirty="0">
                <a:solidFill>
                  <a:schemeClr val="accent1">
                    <a:lumMod val="50000"/>
                  </a:schemeClr>
                </a:solidFill>
              </a:rPr>
            </a:br>
            <a:r>
              <a:rPr lang="zh-CN" altLang="zh-CN" b="1" dirty="0">
                <a:solidFill>
                  <a:schemeClr val="accent2">
                    <a:lumMod val="75000"/>
                  </a:schemeClr>
                </a:solidFill>
              </a:rPr>
              <a:t>疫情未息，汛期已至</a:t>
            </a:r>
            <a:r>
              <a:rPr lang="en-US" altLang="zh-CN" b="1" dirty="0">
                <a:solidFill>
                  <a:schemeClr val="accent2">
                    <a:lumMod val="75000"/>
                  </a:schemeClr>
                </a:solidFill>
              </a:rPr>
              <a:t>,</a:t>
            </a:r>
            <a:r>
              <a:rPr lang="zh-CN" altLang="en-US" b="1" dirty="0">
                <a:solidFill>
                  <a:schemeClr val="accent2">
                    <a:lumMod val="75000"/>
                  </a:schemeClr>
                </a:solidFill>
              </a:rPr>
              <a:t>防汛压力倍增</a:t>
            </a:r>
            <a:r>
              <a:rPr lang="zh-CN" altLang="zh-CN" b="1" dirty="0">
                <a:solidFill>
                  <a:schemeClr val="accent2">
                    <a:lumMod val="75000"/>
                  </a:schemeClr>
                </a:solidFill>
              </a:rPr>
              <a:t>。</a:t>
            </a:r>
            <a:endParaRPr lang="zh-CN" altLang="en-US" b="1" dirty="0">
              <a:solidFill>
                <a:schemeClr val="accent2">
                  <a:lumMod val="75000"/>
                </a:schemeClr>
              </a:solidFill>
            </a:endParaRPr>
          </a:p>
        </p:txBody>
      </p:sp>
      <p:sp>
        <p:nvSpPr>
          <p:cNvPr id="3" name="内容占位符 2"/>
          <p:cNvSpPr>
            <a:spLocks noGrp="1"/>
          </p:cNvSpPr>
          <p:nvPr>
            <p:ph sz="half" idx="1"/>
          </p:nvPr>
        </p:nvSpPr>
        <p:spPr>
          <a:xfrm>
            <a:off x="560465" y="2109692"/>
            <a:ext cx="11242153" cy="2326650"/>
          </a:xfrm>
          <a:solidFill>
            <a:schemeClr val="accent6">
              <a:lumMod val="20000"/>
              <a:lumOff val="80000"/>
            </a:schemeClr>
          </a:solidFill>
        </p:spPr>
        <p:txBody>
          <a:bodyPr>
            <a:noAutofit/>
          </a:bodyPr>
          <a:lstStyle/>
          <a:p>
            <a:r>
              <a:rPr lang="en-US" altLang="zh-CN" dirty="0"/>
              <a:t>Given the sharp declines of economy in the first 4 months of the year due to the COVID-19, there is no doubt that worries may have multiplies if we are hit again by the potential severe floods.  Therefore, it is strictly necessary to anticipate and make all the preparation ahead, strive to turn the disastrous flood water into available water </a:t>
            </a:r>
            <a:endParaRPr lang="en-US" altLang="zh-CN" dirty="0"/>
          </a:p>
        </p:txBody>
      </p:sp>
      <p:sp>
        <p:nvSpPr>
          <p:cNvPr id="4" name="内容占位符 3"/>
          <p:cNvSpPr>
            <a:spLocks noGrp="1"/>
          </p:cNvSpPr>
          <p:nvPr>
            <p:ph sz="half" idx="2"/>
          </p:nvPr>
        </p:nvSpPr>
        <p:spPr>
          <a:xfrm>
            <a:off x="560465" y="4010828"/>
            <a:ext cx="7490972" cy="948468"/>
          </a:xfrm>
          <a:solidFill>
            <a:schemeClr val="accent6">
              <a:lumMod val="20000"/>
              <a:lumOff val="80000"/>
            </a:schemeClr>
          </a:solidFill>
        </p:spPr>
        <p:txBody>
          <a:bodyPr>
            <a:normAutofit lnSpcReduction="10000"/>
          </a:bodyPr>
          <a:lstStyle/>
          <a:p>
            <a:pPr marL="179705" indent="0">
              <a:lnSpc>
                <a:spcPct val="110000"/>
              </a:lnSpc>
              <a:spcBef>
                <a:spcPts val="0"/>
              </a:spcBef>
              <a:buNone/>
            </a:pPr>
            <a:r>
              <a:rPr lang="en-US" altLang="zh-CN" dirty="0"/>
              <a:t>resources, and provide stronger supports to the earliest recovery of the society and the economy.</a:t>
            </a:r>
            <a:endParaRPr lang="en-US" altLang="zh-CN" dirty="0"/>
          </a:p>
        </p:txBody>
      </p:sp>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078320" y="3784716"/>
            <a:ext cx="3724298" cy="2979438"/>
          </a:xfrm>
          <a:prstGeom prst="rect">
            <a:avLst/>
          </a:prstGeom>
        </p:spPr>
      </p:pic>
      <p:sp>
        <p:nvSpPr>
          <p:cNvPr id="6" name="内容占位符 3"/>
          <p:cNvSpPr txBox="1"/>
          <p:nvPr/>
        </p:nvSpPr>
        <p:spPr>
          <a:xfrm>
            <a:off x="560465" y="5014596"/>
            <a:ext cx="7490972" cy="1776904"/>
          </a:xfrm>
          <a:prstGeom prst="rect">
            <a:avLst/>
          </a:prstGeom>
          <a:solidFill>
            <a:schemeClr val="accent6">
              <a:lumMod val="20000"/>
              <a:lumOff val="80000"/>
            </a:schemeClr>
          </a:solidFill>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zh-CN" altLang="en-US" dirty="0">
                <a:latin typeface="+mn-ea"/>
              </a:rPr>
              <a:t>在</a:t>
            </a:r>
            <a:r>
              <a:rPr lang="zh-CN" altLang="zh-CN" dirty="0">
                <a:latin typeface="+mn-ea"/>
              </a:rPr>
              <a:t>头</a:t>
            </a:r>
            <a:r>
              <a:rPr lang="en-US" altLang="zh-CN" dirty="0">
                <a:latin typeface="+mn-ea"/>
              </a:rPr>
              <a:t> 4</a:t>
            </a:r>
            <a:r>
              <a:rPr lang="zh-CN" altLang="zh-CN" dirty="0">
                <a:latin typeface="+mn-ea"/>
              </a:rPr>
              <a:t>个月经济发展严重受挫</a:t>
            </a:r>
            <a:r>
              <a:rPr lang="zh-CN" altLang="en-US" dirty="0">
                <a:latin typeface="+mn-ea"/>
              </a:rPr>
              <a:t>的情况下</a:t>
            </a:r>
            <a:r>
              <a:rPr lang="zh-CN" altLang="zh-CN" dirty="0">
                <a:latin typeface="+mn-ea"/>
              </a:rPr>
              <a:t>，若因洪灾再遭重创，无疑忧患倍增，为此尤须未雨绸缪，力争化害为利，为夺取脱贫攻坚战全面胜利提供支撑与保障</a:t>
            </a:r>
            <a:endParaRPr lang="zh-CN" altLang="en-US" dirty="0">
              <a:latin typeface="+mn-e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32015" y="365125"/>
            <a:ext cx="11454936" cy="1722349"/>
          </a:xfrm>
          <a:solidFill>
            <a:schemeClr val="bg1">
              <a:lumMod val="95000"/>
            </a:schemeClr>
          </a:solidFill>
        </p:spPr>
        <p:txBody>
          <a:bodyPr>
            <a:normAutofit fontScale="90000"/>
          </a:bodyPr>
          <a:lstStyle/>
          <a:p>
            <a:pPr algn="ctr"/>
            <a:r>
              <a:rPr lang="en-US" altLang="zh-CN" b="1" dirty="0">
                <a:solidFill>
                  <a:schemeClr val="accent1">
                    <a:lumMod val="50000"/>
                  </a:schemeClr>
                </a:solidFill>
              </a:rPr>
              <a:t>Recognize the characteristics of different disaster stages  and adjust the response strategy timely</a:t>
            </a:r>
            <a:br>
              <a:rPr lang="en-US" altLang="zh-CN" b="1" dirty="0">
                <a:solidFill>
                  <a:schemeClr val="accent1">
                    <a:lumMod val="50000"/>
                  </a:schemeClr>
                </a:solidFill>
              </a:rPr>
            </a:br>
            <a:r>
              <a:rPr lang="zh-CN" altLang="en-US" b="1" dirty="0">
                <a:solidFill>
                  <a:schemeClr val="accent2">
                    <a:lumMod val="75000"/>
                  </a:schemeClr>
                </a:solidFill>
              </a:rPr>
              <a:t>认清灾害阶段特征，适时调整应对方略</a:t>
            </a:r>
            <a:endParaRPr lang="zh-CN" altLang="en-US" b="1" dirty="0">
              <a:solidFill>
                <a:schemeClr val="accent2">
                  <a:lumMod val="75000"/>
                </a:schemeClr>
              </a:solidFill>
            </a:endParaRPr>
          </a:p>
        </p:txBody>
      </p:sp>
      <p:sp>
        <p:nvSpPr>
          <p:cNvPr id="3" name="内容占位符 2"/>
          <p:cNvSpPr>
            <a:spLocks noGrp="1"/>
          </p:cNvSpPr>
          <p:nvPr>
            <p:ph sz="half" idx="1"/>
          </p:nvPr>
        </p:nvSpPr>
        <p:spPr>
          <a:xfrm>
            <a:off x="532015" y="2087474"/>
            <a:ext cx="7215446" cy="4508673"/>
          </a:xfrm>
          <a:solidFill>
            <a:schemeClr val="accent6">
              <a:lumMod val="20000"/>
              <a:lumOff val="80000"/>
            </a:schemeClr>
          </a:solidFill>
        </p:spPr>
        <p:txBody>
          <a:bodyPr>
            <a:noAutofit/>
          </a:bodyPr>
          <a:lstStyle/>
          <a:p>
            <a:r>
              <a:rPr lang="en-US" altLang="zh-CN" dirty="0"/>
              <a:t>Every major sudden disaster, accident or event always has a process of incubating, </a:t>
            </a:r>
            <a:r>
              <a:rPr lang="en-US" altLang="zh-CN" dirty="0" err="1"/>
              <a:t>outbreaking</a:t>
            </a:r>
            <a:r>
              <a:rPr lang="en-US" altLang="zh-CN" dirty="0"/>
              <a:t>, spreading and subsiding. Despite that their causes, forming mechanisms, spreading modes and coping measures vary, all of them must be handled with all-out efforts in risk prevention, monitoring and early warning, emergency responses, relief and resettlement, and recovery and restoration, and with flexible and timely adjusted tactics that are positive response to the actual situations. </a:t>
            </a:r>
            <a:endParaRPr lang="zh-CN" altLang="zh-CN" dirty="0"/>
          </a:p>
        </p:txBody>
      </p:sp>
      <p:sp>
        <p:nvSpPr>
          <p:cNvPr id="4" name="内容占位符 3"/>
          <p:cNvSpPr>
            <a:spLocks noGrp="1"/>
          </p:cNvSpPr>
          <p:nvPr>
            <p:ph sz="half" idx="2"/>
          </p:nvPr>
        </p:nvSpPr>
        <p:spPr>
          <a:xfrm>
            <a:off x="7975599" y="2087474"/>
            <a:ext cx="4011351" cy="4508674"/>
          </a:xfrm>
          <a:solidFill>
            <a:schemeClr val="accent5">
              <a:lumMod val="20000"/>
              <a:lumOff val="80000"/>
            </a:schemeClr>
          </a:solidFill>
        </p:spPr>
        <p:txBody>
          <a:bodyPr>
            <a:normAutofit lnSpcReduction="10000"/>
          </a:bodyPr>
          <a:lstStyle/>
          <a:p>
            <a:r>
              <a:rPr lang="zh-CN" altLang="zh-CN" dirty="0"/>
              <a:t>凡突发性重大灾害、事故或事件，都有孕育、暴发、蔓延、平息的过程，尽管灾难成因、 孕发机制、蔓延方式与应对措施各有不同，但都需要在风险防范、监测预警、应急响应、救援安置、恢复重建等各个环节全力以赴，因势利导，适时调整应对策略。</a:t>
            </a:r>
            <a:endParaRPr lang="zh-CN" alt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93420" y="232757"/>
            <a:ext cx="10805160" cy="1592868"/>
          </a:xfrm>
          <a:solidFill>
            <a:schemeClr val="bg1">
              <a:lumMod val="95000"/>
            </a:schemeClr>
          </a:solidFill>
        </p:spPr>
        <p:txBody>
          <a:bodyPr>
            <a:normAutofit fontScale="90000"/>
          </a:bodyPr>
          <a:lstStyle/>
          <a:p>
            <a:pPr algn="ctr"/>
            <a:r>
              <a:rPr lang="en-US" altLang="zh-CN" b="1" dirty="0">
                <a:solidFill>
                  <a:schemeClr val="accent1">
                    <a:lumMod val="50000"/>
                  </a:schemeClr>
                </a:solidFill>
              </a:rPr>
              <a:t>If emergency response in any stage is not in place, </a:t>
            </a:r>
            <a:br>
              <a:rPr lang="en-US" altLang="zh-CN" b="1" dirty="0">
                <a:solidFill>
                  <a:schemeClr val="accent1">
                    <a:lumMod val="50000"/>
                  </a:schemeClr>
                </a:solidFill>
              </a:rPr>
            </a:br>
            <a:r>
              <a:rPr lang="en-US" altLang="zh-CN" b="1" dirty="0">
                <a:solidFill>
                  <a:schemeClr val="accent1">
                    <a:lumMod val="50000"/>
                  </a:schemeClr>
                </a:solidFill>
              </a:rPr>
              <a:t>the disaster losses may be irreparable</a:t>
            </a:r>
            <a:br>
              <a:rPr lang="en-US" altLang="zh-CN" dirty="0"/>
            </a:br>
            <a:r>
              <a:rPr lang="zh-CN" altLang="en-US" b="1" dirty="0">
                <a:solidFill>
                  <a:schemeClr val="accent2">
                    <a:lumMod val="75000"/>
                  </a:schemeClr>
                </a:solidFill>
              </a:rPr>
              <a:t>任何环节应变不到位，灾害损失恐难以挽回</a:t>
            </a:r>
            <a:endParaRPr lang="zh-CN" altLang="en-US" b="1" dirty="0">
              <a:solidFill>
                <a:schemeClr val="accent2">
                  <a:lumMod val="75000"/>
                </a:schemeClr>
              </a:solidFill>
            </a:endParaRPr>
          </a:p>
        </p:txBody>
      </p:sp>
      <p:sp>
        <p:nvSpPr>
          <p:cNvPr id="3" name="内容占位符 2"/>
          <p:cNvSpPr>
            <a:spLocks noGrp="1"/>
          </p:cNvSpPr>
          <p:nvPr>
            <p:ph idx="1"/>
          </p:nvPr>
        </p:nvSpPr>
        <p:spPr>
          <a:xfrm>
            <a:off x="693420" y="1904455"/>
            <a:ext cx="10805160" cy="3206751"/>
          </a:xfrm>
          <a:solidFill>
            <a:schemeClr val="accent6">
              <a:lumMod val="20000"/>
              <a:lumOff val="80000"/>
            </a:schemeClr>
          </a:solidFill>
        </p:spPr>
        <p:txBody>
          <a:bodyPr>
            <a:normAutofit/>
          </a:bodyPr>
          <a:lstStyle/>
          <a:p>
            <a:r>
              <a:rPr lang="en-US" altLang="zh-CN" dirty="0"/>
              <a:t>For the Black Swan events, which rarely occur but usually lead to unpredictable disastrous consequences, the key lies in whether the precursory signals and real-time information can be closely traced, constantly updated, and promptly reported to responsible departments from the front-line; whether the possible scale and severity of the disaster can be anticipated in a quick, fact-based and rational manner; and whether the coping strategies and measures can be adjusted according to real situations. </a:t>
            </a:r>
            <a:endParaRPr lang="en-US" altLang="zh-CN" dirty="0"/>
          </a:p>
        </p:txBody>
      </p:sp>
      <p:sp>
        <p:nvSpPr>
          <p:cNvPr id="4" name="内容占位符 2"/>
          <p:cNvSpPr txBox="1"/>
          <p:nvPr/>
        </p:nvSpPr>
        <p:spPr>
          <a:xfrm>
            <a:off x="693420" y="5166390"/>
            <a:ext cx="10805160" cy="1592868"/>
          </a:xfrm>
          <a:prstGeom prst="rect">
            <a:avLst/>
          </a:prstGeom>
          <a:solidFill>
            <a:schemeClr val="accent1">
              <a:lumMod val="20000"/>
              <a:lumOff val="80000"/>
            </a:schemeClr>
          </a:solidFill>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zh-CN" dirty="0"/>
              <a:t>针对发生概率低，会造成出乎预料巨大灾难性后果的“黑天鹅”事件，关键在于紧密追踪各种前兆与实时信息，及时基于一线与专业部门的报告，对灾难事件的可能规模与危害程度迅速做出实事求是的理性预判，适时根据客观条件调整应对策略与措施</a:t>
            </a:r>
            <a:r>
              <a:rPr lang="zh-CN" altLang="en-US" dirty="0"/>
              <a:t>。</a:t>
            </a:r>
            <a:endParaRPr lang="zh-CN" alt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 descr="http://www.yueyang.gov.cn/swj/uploadfiles/201812/20181211103041326.jpg"/>
          <p:cNvPicPr>
            <a:picLocks noChangeAspect="1" noChangeArrowheads="1"/>
          </p:cNvPicPr>
          <p:nvPr/>
        </p:nvPicPr>
        <p:blipFill>
          <a:blip r:embed="rId1" cstate="print"/>
          <a:srcRect/>
          <a:stretch>
            <a:fillRect/>
          </a:stretch>
        </p:blipFill>
        <p:spPr bwMode="auto">
          <a:xfrm>
            <a:off x="9036496" y="60444"/>
            <a:ext cx="3161928" cy="2011158"/>
          </a:xfrm>
          <a:prstGeom prst="rect">
            <a:avLst/>
          </a:prstGeom>
          <a:noFill/>
        </p:spPr>
      </p:pic>
      <p:sp>
        <p:nvSpPr>
          <p:cNvPr id="2" name="标题 1"/>
          <p:cNvSpPr>
            <a:spLocks noGrp="1"/>
          </p:cNvSpPr>
          <p:nvPr>
            <p:ph type="title"/>
          </p:nvPr>
        </p:nvSpPr>
        <p:spPr>
          <a:xfrm>
            <a:off x="96155" y="14964"/>
            <a:ext cx="11366502" cy="1325563"/>
          </a:xfrm>
        </p:spPr>
        <p:txBody>
          <a:bodyPr>
            <a:normAutofit fontScale="90000"/>
          </a:bodyPr>
          <a:lstStyle/>
          <a:p>
            <a:r>
              <a:rPr lang="en-US" altLang="zh-CN" b="1" dirty="0">
                <a:solidFill>
                  <a:schemeClr val="accent1">
                    <a:lumMod val="50000"/>
                  </a:schemeClr>
                </a:solidFill>
              </a:rPr>
              <a:t>Significantly improved flood control capacity since 1998 </a:t>
            </a:r>
            <a:br>
              <a:rPr lang="en-US" altLang="zh-CN" b="1" dirty="0">
                <a:solidFill>
                  <a:schemeClr val="tx2"/>
                </a:solidFill>
              </a:rPr>
            </a:br>
            <a:r>
              <a:rPr lang="en-US" altLang="zh-CN" b="1" dirty="0">
                <a:solidFill>
                  <a:schemeClr val="accent2">
                    <a:lumMod val="75000"/>
                  </a:schemeClr>
                </a:solidFill>
              </a:rPr>
              <a:t>1998</a:t>
            </a:r>
            <a:r>
              <a:rPr lang="zh-CN" altLang="en-US" b="1" dirty="0">
                <a:solidFill>
                  <a:schemeClr val="accent2">
                    <a:lumMod val="75000"/>
                  </a:schemeClr>
                </a:solidFill>
              </a:rPr>
              <a:t>年之后全国防洪能力有显著增强</a:t>
            </a:r>
            <a:endParaRPr lang="zh-CN" altLang="en-US" b="1" dirty="0">
              <a:solidFill>
                <a:schemeClr val="accent2">
                  <a:lumMod val="75000"/>
                </a:schemeClr>
              </a:solidFill>
            </a:endParaRPr>
          </a:p>
        </p:txBody>
      </p:sp>
      <p:sp>
        <p:nvSpPr>
          <p:cNvPr id="3" name="内容占位符 2"/>
          <p:cNvSpPr>
            <a:spLocks noGrp="1"/>
          </p:cNvSpPr>
          <p:nvPr>
            <p:ph idx="1"/>
          </p:nvPr>
        </p:nvSpPr>
        <p:spPr>
          <a:xfrm>
            <a:off x="94148" y="1340526"/>
            <a:ext cx="9329252" cy="3278157"/>
          </a:xfrm>
          <a:solidFill>
            <a:schemeClr val="accent6">
              <a:lumMod val="20000"/>
              <a:lumOff val="80000"/>
            </a:schemeClr>
          </a:solidFill>
        </p:spPr>
        <p:txBody>
          <a:bodyPr>
            <a:normAutofit fontScale="92500" lnSpcReduction="20000"/>
          </a:bodyPr>
          <a:lstStyle/>
          <a:p>
            <a:pPr>
              <a:lnSpc>
                <a:spcPct val="110000"/>
              </a:lnSpc>
              <a:spcBef>
                <a:spcPts val="600"/>
              </a:spcBef>
              <a:spcAft>
                <a:spcPts val="1200"/>
              </a:spcAft>
            </a:pPr>
            <a:r>
              <a:rPr lang="en-US" altLang="zh-CN" sz="2600" dirty="0">
                <a:latin typeface="Arial" panose="020B0604020202020204" pitchFamily="34" charset="0"/>
                <a:cs typeface="Arial" panose="020B0604020202020204" pitchFamily="34" charset="0"/>
              </a:rPr>
              <a:t>As a result, the lengths of the river banks protected by well-maintained dikes increased from 76,532km in 1998 to 201,124km in 2016 and reservoir capacity increased from 493 billion to 932 billion cubic meters. A number of flood control projects, such as the </a:t>
            </a:r>
            <a:r>
              <a:rPr lang="en-US" altLang="zh-CN" sz="2600" dirty="0" err="1">
                <a:latin typeface="Arial" panose="020B0604020202020204" pitchFamily="34" charset="0"/>
                <a:cs typeface="Arial" panose="020B0604020202020204" pitchFamily="34" charset="0"/>
              </a:rPr>
              <a:t>Xiaolangdi</a:t>
            </a:r>
            <a:r>
              <a:rPr lang="en-US" altLang="zh-CN" sz="2600" dirty="0">
                <a:latin typeface="Arial" panose="020B0604020202020204" pitchFamily="34" charset="0"/>
                <a:cs typeface="Arial" panose="020B0604020202020204" pitchFamily="34" charset="0"/>
              </a:rPr>
              <a:t> Dam on the Yellow river and the Three Gorge  Dam on the Yangtze river were completed.</a:t>
            </a:r>
            <a:endParaRPr lang="zh-CN" altLang="en-US" sz="2600" dirty="0">
              <a:latin typeface="Arial" panose="020B0604020202020204" pitchFamily="34" charset="0"/>
              <a:cs typeface="Arial" panose="020B0604020202020204" pitchFamily="34" charset="0"/>
            </a:endParaRPr>
          </a:p>
          <a:p>
            <a:pPr>
              <a:lnSpc>
                <a:spcPct val="110000"/>
              </a:lnSpc>
              <a:spcBef>
                <a:spcPts val="0"/>
              </a:spcBef>
            </a:pPr>
            <a:r>
              <a:rPr lang="zh-CN" altLang="en-US" sz="2400" dirty="0">
                <a:solidFill>
                  <a:schemeClr val="tx2">
                    <a:lumMod val="50000"/>
                  </a:schemeClr>
                </a:solidFill>
              </a:rPr>
              <a:t>堤防护岸长度由</a:t>
            </a:r>
            <a:r>
              <a:rPr lang="en-US" altLang="zh-CN" sz="2400" dirty="0">
                <a:solidFill>
                  <a:schemeClr val="tx2">
                    <a:lumMod val="50000"/>
                  </a:schemeClr>
                </a:solidFill>
              </a:rPr>
              <a:t>1998</a:t>
            </a:r>
            <a:r>
              <a:rPr lang="zh-CN" altLang="en-US" sz="2400" dirty="0">
                <a:solidFill>
                  <a:schemeClr val="tx2">
                    <a:lumMod val="50000"/>
                  </a:schemeClr>
                </a:solidFill>
              </a:rPr>
              <a:t>年的</a:t>
            </a:r>
            <a:r>
              <a:rPr lang="en-US" altLang="zh-CN" sz="2400" dirty="0">
                <a:solidFill>
                  <a:schemeClr val="tx2">
                    <a:lumMod val="50000"/>
                  </a:schemeClr>
                </a:solidFill>
              </a:rPr>
              <a:t>76 532km</a:t>
            </a:r>
            <a:r>
              <a:rPr lang="zh-CN" altLang="en-US" sz="2400" dirty="0">
                <a:solidFill>
                  <a:schemeClr val="tx2">
                    <a:lumMod val="50000"/>
                  </a:schemeClr>
                </a:solidFill>
              </a:rPr>
              <a:t>增加到</a:t>
            </a:r>
            <a:r>
              <a:rPr lang="en-US" altLang="zh-CN" sz="2400" dirty="0">
                <a:solidFill>
                  <a:schemeClr val="tx2">
                    <a:lumMod val="50000"/>
                  </a:schemeClr>
                </a:solidFill>
              </a:rPr>
              <a:t>2016</a:t>
            </a:r>
            <a:r>
              <a:rPr lang="zh-CN" altLang="en-US" sz="2400" dirty="0">
                <a:solidFill>
                  <a:schemeClr val="tx2">
                    <a:lumMod val="50000"/>
                  </a:schemeClr>
                </a:solidFill>
              </a:rPr>
              <a:t>年的</a:t>
            </a:r>
            <a:r>
              <a:rPr lang="en-US" altLang="zh-CN" sz="2400" dirty="0">
                <a:solidFill>
                  <a:schemeClr val="tx2">
                    <a:lumMod val="50000"/>
                  </a:schemeClr>
                </a:solidFill>
              </a:rPr>
              <a:t>201 124km</a:t>
            </a:r>
            <a:r>
              <a:rPr lang="zh-CN" altLang="en-US" sz="2400" dirty="0">
                <a:solidFill>
                  <a:schemeClr val="tx2">
                    <a:lumMod val="50000"/>
                  </a:schemeClr>
                </a:solidFill>
              </a:rPr>
              <a:t>，</a:t>
            </a:r>
            <a:endParaRPr lang="en-US" altLang="zh-CN" sz="2400" dirty="0">
              <a:solidFill>
                <a:schemeClr val="tx2">
                  <a:lumMod val="50000"/>
                </a:schemeClr>
              </a:solidFill>
            </a:endParaRPr>
          </a:p>
          <a:p>
            <a:pPr marL="0" indent="0">
              <a:lnSpc>
                <a:spcPct val="110000"/>
              </a:lnSpc>
              <a:spcBef>
                <a:spcPts val="0"/>
              </a:spcBef>
              <a:buNone/>
            </a:pPr>
            <a:r>
              <a:rPr lang="zh-CN" altLang="en-US" sz="2400" dirty="0">
                <a:solidFill>
                  <a:schemeClr val="tx2">
                    <a:lumMod val="50000"/>
                  </a:schemeClr>
                </a:solidFill>
              </a:rPr>
              <a:t>    库容由</a:t>
            </a:r>
            <a:r>
              <a:rPr lang="en-US" altLang="zh-CN" sz="2400" dirty="0">
                <a:solidFill>
                  <a:schemeClr val="tx2">
                    <a:lumMod val="50000"/>
                  </a:schemeClr>
                </a:solidFill>
              </a:rPr>
              <a:t>4930</a:t>
            </a:r>
            <a:r>
              <a:rPr lang="zh-CN" altLang="en-US" sz="2400" dirty="0">
                <a:solidFill>
                  <a:schemeClr val="tx2">
                    <a:lumMod val="50000"/>
                  </a:schemeClr>
                </a:solidFill>
              </a:rPr>
              <a:t>亿</a:t>
            </a:r>
            <a:r>
              <a:rPr lang="en-US" altLang="zh-CN" sz="2400" dirty="0">
                <a:solidFill>
                  <a:schemeClr val="tx2">
                    <a:lumMod val="50000"/>
                  </a:schemeClr>
                </a:solidFill>
              </a:rPr>
              <a:t>m</a:t>
            </a:r>
            <a:r>
              <a:rPr lang="en-US" altLang="zh-CN" sz="2400" baseline="30000" dirty="0">
                <a:solidFill>
                  <a:schemeClr val="tx2">
                    <a:lumMod val="50000"/>
                  </a:schemeClr>
                </a:solidFill>
              </a:rPr>
              <a:t>3</a:t>
            </a:r>
            <a:r>
              <a:rPr lang="zh-CN" altLang="en-US" sz="2400" dirty="0">
                <a:solidFill>
                  <a:schemeClr val="tx2">
                    <a:lumMod val="50000"/>
                  </a:schemeClr>
                </a:solidFill>
              </a:rPr>
              <a:t>增加到</a:t>
            </a:r>
            <a:r>
              <a:rPr lang="en-US" altLang="zh-CN" sz="2400" dirty="0">
                <a:solidFill>
                  <a:schemeClr val="tx2">
                    <a:lumMod val="50000"/>
                  </a:schemeClr>
                </a:solidFill>
              </a:rPr>
              <a:t>9320</a:t>
            </a:r>
            <a:r>
              <a:rPr lang="zh-CN" altLang="en-US" sz="2400" dirty="0">
                <a:solidFill>
                  <a:schemeClr val="tx2">
                    <a:lumMod val="50000"/>
                  </a:schemeClr>
                </a:solidFill>
              </a:rPr>
              <a:t>亿</a:t>
            </a:r>
            <a:r>
              <a:rPr lang="en-US" altLang="zh-CN" sz="2400" dirty="0">
                <a:solidFill>
                  <a:schemeClr val="tx2">
                    <a:lumMod val="50000"/>
                  </a:schemeClr>
                </a:solidFill>
              </a:rPr>
              <a:t>m</a:t>
            </a:r>
            <a:r>
              <a:rPr lang="en-US" altLang="zh-CN" sz="2400" baseline="30000" dirty="0">
                <a:solidFill>
                  <a:schemeClr val="tx2">
                    <a:lumMod val="50000"/>
                  </a:schemeClr>
                </a:solidFill>
              </a:rPr>
              <a:t>3</a:t>
            </a:r>
            <a:r>
              <a:rPr lang="zh-CN" altLang="en-US" sz="2400" dirty="0">
                <a:solidFill>
                  <a:schemeClr val="tx2">
                    <a:lumMod val="50000"/>
                  </a:schemeClr>
                </a:solidFill>
              </a:rPr>
              <a:t>。黄河小浪底大坝、长江三峡</a:t>
            </a:r>
            <a:endParaRPr lang="en-US" altLang="zh-CN" sz="2400" dirty="0">
              <a:solidFill>
                <a:schemeClr val="tx2">
                  <a:lumMod val="50000"/>
                </a:schemeClr>
              </a:solidFill>
            </a:endParaRPr>
          </a:p>
          <a:p>
            <a:pPr marL="0" indent="0">
              <a:lnSpc>
                <a:spcPct val="110000"/>
              </a:lnSpc>
              <a:spcBef>
                <a:spcPts val="0"/>
              </a:spcBef>
              <a:buNone/>
            </a:pPr>
            <a:r>
              <a:rPr lang="zh-CN" altLang="en-US" sz="2400" dirty="0">
                <a:solidFill>
                  <a:schemeClr val="tx2">
                    <a:lumMod val="50000"/>
                  </a:schemeClr>
                </a:solidFill>
              </a:rPr>
              <a:t>    大坝等防洪工程相继竣工。</a:t>
            </a:r>
            <a:endParaRPr lang="zh-CN" altLang="en-US" sz="2400" dirty="0">
              <a:solidFill>
                <a:schemeClr val="tx2">
                  <a:lumMod val="50000"/>
                </a:schemeClr>
              </a:solidFill>
              <a:latin typeface="Times New Roman" panose="02020603050405020304" pitchFamily="18" charset="0"/>
              <a:cs typeface="Times New Roman" panose="02020603050405020304" pitchFamily="18" charset="0"/>
            </a:endParaRPr>
          </a:p>
        </p:txBody>
      </p:sp>
      <p:pic>
        <p:nvPicPr>
          <p:cNvPr id="4" name="Picture 2" descr="https://timgsa.baidu.com/timg?image&amp;quality=80&amp;size=b9999_10000&amp;sec=1555555386024&amp;di=987cf569f3d99c417fa7e1b971c0db02&amp;imgtype=0&amp;src=http%3A%2F%2Fzfs1.fiiimg.com%2Fzfs1%2F7DE%2F1309%2FXXY%2F309230728340CABEVSQM_960x720.jpg"/>
          <p:cNvPicPr>
            <a:picLocks noChangeAspect="1" noChangeArrowheads="1"/>
          </p:cNvPicPr>
          <p:nvPr/>
        </p:nvPicPr>
        <p:blipFill>
          <a:blip r:embed="rId2" cstate="print"/>
          <a:srcRect/>
          <a:stretch>
            <a:fillRect/>
          </a:stretch>
        </p:blipFill>
        <p:spPr bwMode="auto">
          <a:xfrm>
            <a:off x="3088947" y="4404440"/>
            <a:ext cx="2856101" cy="1981264"/>
          </a:xfrm>
          <a:prstGeom prst="rect">
            <a:avLst/>
          </a:prstGeom>
          <a:noFill/>
        </p:spPr>
      </p:pic>
      <mc:AlternateContent xmlns:mc="http://schemas.openxmlformats.org/markup-compatibility/2006">
        <mc:Choice xmlns:a14="http://schemas.microsoft.com/office/drawing/2010/main" Requires="a14">
          <p:sp>
            <p:nvSpPr>
              <p:cNvPr id="5" name="TextBox 4"/>
              <p:cNvSpPr txBox="1"/>
              <p:nvPr/>
            </p:nvSpPr>
            <p:spPr>
              <a:xfrm>
                <a:off x="3071341" y="4466811"/>
                <a:ext cx="2899594" cy="923330"/>
              </a:xfrm>
              <a:prstGeom prst="rect">
                <a:avLst/>
              </a:prstGeom>
              <a:noFill/>
            </p:spPr>
            <p:txBody>
              <a:bodyPr wrap="square" rtlCol="0">
                <a:spAutoFit/>
              </a:bodyPr>
              <a:lstStyle/>
              <a:p>
                <a:r>
                  <a:rPr lang="en-US" altLang="zh-CN" dirty="0">
                    <a:solidFill>
                      <a:schemeClr val="bg1"/>
                    </a:solidFill>
                  </a:rPr>
                  <a:t>Total storage : 8.61</a:t>
                </a:r>
                <a14:m>
                  <m:oMath xmlns:m="http://schemas.openxmlformats.org/officeDocument/2006/math">
                    <m:r>
                      <a:rPr lang="en-US" altLang="zh-CN" i="1" dirty="0" smtClean="0">
                        <a:solidFill>
                          <a:schemeClr val="bg1"/>
                        </a:solidFill>
                        <a:latin typeface="Cambria Math" panose="02040503050406030204" pitchFamily="18" charset="0"/>
                        <a:ea typeface="Cambria Math" panose="02040503050406030204" pitchFamily="18" charset="0"/>
                      </a:rPr>
                      <m:t>×</m:t>
                    </m:r>
                  </m:oMath>
                </a14:m>
                <a:r>
                  <a:rPr lang="en-US" altLang="zh-CN" dirty="0">
                    <a:solidFill>
                      <a:schemeClr val="bg1"/>
                    </a:solidFill>
                    <a:latin typeface="宋体" panose="02010600030101010101" pitchFamily="2" charset="-122"/>
                    <a:ea typeface="宋体" panose="02010600030101010101" pitchFamily="2" charset="-122"/>
                  </a:rPr>
                  <a:t>10</a:t>
                </a:r>
                <a:r>
                  <a:rPr lang="en-US" altLang="zh-CN" baseline="30000" dirty="0">
                    <a:solidFill>
                      <a:schemeClr val="bg1"/>
                    </a:solidFill>
                    <a:latin typeface="宋体" panose="02010600030101010101" pitchFamily="2" charset="-122"/>
                    <a:ea typeface="宋体" panose="02010600030101010101" pitchFamily="2" charset="-122"/>
                  </a:rPr>
                  <a:t>9</a:t>
                </a:r>
                <a:r>
                  <a:rPr lang="en-US" altLang="zh-CN" dirty="0">
                    <a:solidFill>
                      <a:schemeClr val="bg1"/>
                    </a:solidFill>
                  </a:rPr>
                  <a:t> m</a:t>
                </a:r>
                <a:r>
                  <a:rPr lang="en-US" altLang="zh-CN" baseline="30000" dirty="0">
                    <a:solidFill>
                      <a:schemeClr val="bg1"/>
                    </a:solidFill>
                  </a:rPr>
                  <a:t>3</a:t>
                </a:r>
              </a:p>
              <a:p>
                <a:r>
                  <a:rPr lang="en-US" altLang="zh-CN" dirty="0">
                    <a:solidFill>
                      <a:schemeClr val="bg1"/>
                    </a:solidFill>
                  </a:rPr>
                  <a:t>Flood control capacity</a:t>
                </a:r>
                <a:r>
                  <a:rPr lang="zh-CN" altLang="en-US" dirty="0">
                    <a:solidFill>
                      <a:schemeClr val="bg1"/>
                    </a:solidFill>
                  </a:rPr>
                  <a:t>：</a:t>
                </a:r>
                <a:endParaRPr lang="en-US" altLang="zh-CN" dirty="0">
                  <a:solidFill>
                    <a:schemeClr val="bg1"/>
                  </a:solidFill>
                </a:endParaRPr>
              </a:p>
              <a:p>
                <a:r>
                  <a:rPr lang="en-US" altLang="zh-CN" dirty="0">
                    <a:solidFill>
                      <a:schemeClr val="bg1"/>
                    </a:solidFill>
                  </a:rPr>
                  <a:t>                         </a:t>
                </a:r>
                <a:r>
                  <a:rPr lang="zh-CN" altLang="en-US" dirty="0">
                    <a:solidFill>
                      <a:schemeClr val="bg1"/>
                    </a:solidFill>
                  </a:rPr>
                  <a:t>    </a:t>
                </a:r>
                <a:r>
                  <a:rPr lang="en-US" altLang="zh-CN" dirty="0">
                    <a:solidFill>
                      <a:schemeClr val="bg1"/>
                    </a:solidFill>
                  </a:rPr>
                  <a:t>2.37</a:t>
                </a:r>
                <a14:m>
                  <m:oMath xmlns:m="http://schemas.openxmlformats.org/officeDocument/2006/math">
                    <m:r>
                      <a:rPr lang="en-US" altLang="zh-CN" i="1" dirty="0">
                        <a:solidFill>
                          <a:schemeClr val="bg1"/>
                        </a:solidFill>
                        <a:latin typeface="Cambria Math" panose="02040503050406030204" pitchFamily="18" charset="0"/>
                        <a:ea typeface="Cambria Math" panose="02040503050406030204" pitchFamily="18" charset="0"/>
                      </a:rPr>
                      <m:t>×</m:t>
                    </m:r>
                  </m:oMath>
                </a14:m>
                <a:r>
                  <a:rPr lang="en-US" altLang="zh-CN" dirty="0">
                    <a:solidFill>
                      <a:schemeClr val="bg1"/>
                    </a:solidFill>
                    <a:latin typeface="宋体" panose="02010600030101010101" pitchFamily="2" charset="-122"/>
                  </a:rPr>
                  <a:t>10</a:t>
                </a:r>
                <a:r>
                  <a:rPr lang="en-US" altLang="zh-CN" baseline="30000" dirty="0">
                    <a:solidFill>
                      <a:schemeClr val="bg1"/>
                    </a:solidFill>
                    <a:latin typeface="宋体" panose="02010600030101010101" pitchFamily="2" charset="-122"/>
                  </a:rPr>
                  <a:t>9</a:t>
                </a:r>
                <a:r>
                  <a:rPr lang="en-US" altLang="zh-CN" dirty="0">
                    <a:solidFill>
                      <a:schemeClr val="bg1"/>
                    </a:solidFill>
                  </a:rPr>
                  <a:t> m</a:t>
                </a:r>
                <a:r>
                  <a:rPr lang="en-US" altLang="zh-CN" baseline="30000" dirty="0">
                    <a:solidFill>
                      <a:schemeClr val="bg1"/>
                    </a:solidFill>
                  </a:rPr>
                  <a:t>3</a:t>
                </a:r>
                <a:endParaRPr lang="zh-CN" altLang="en-US" dirty="0">
                  <a:solidFill>
                    <a:schemeClr val="bg1"/>
                  </a:solidFill>
                </a:endParaRPr>
              </a:p>
            </p:txBody>
          </p:sp>
        </mc:Choice>
        <mc:Fallback>
          <p:sp>
            <p:nvSpPr>
              <p:cNvPr id="5" name="TextBox 4"/>
              <p:cNvSpPr txBox="1">
                <a:spLocks noRot="1" noChangeAspect="1" noMove="1" noResize="1" noEditPoints="1" noAdjustHandles="1" noChangeArrowheads="1" noChangeShapeType="1" noTextEdit="1"/>
              </p:cNvSpPr>
              <p:nvPr/>
            </p:nvSpPr>
            <p:spPr>
              <a:xfrm>
                <a:off x="3071341" y="4466811"/>
                <a:ext cx="2899594" cy="923330"/>
              </a:xfrm>
              <a:prstGeom prst="rect">
                <a:avLst/>
              </a:prstGeom>
              <a:blipFill rotWithShape="0">
                <a:blip r:embed="rId3"/>
                <a:stretch>
                  <a:fillRect l="-1895" t="-5960" b="-10596"/>
                </a:stretch>
              </a:blipFill>
            </p:spPr>
            <p:txBody>
              <a:bodyPr/>
              <a:lstStyle/>
              <a:p>
                <a:r>
                  <a:rPr lang="zh-CN" altLang="en-US">
                    <a:noFill/>
                  </a:rPr>
                  <a:t> </a:t>
                </a:r>
                <a:endParaRPr lang="zh-CN" altLang="en-US">
                  <a:noFill/>
                </a:endParaRPr>
              </a:p>
            </p:txBody>
          </p:sp>
        </mc:Fallback>
      </mc:AlternateContent>
      <p:sp>
        <p:nvSpPr>
          <p:cNvPr id="6" name="TextBox 5"/>
          <p:cNvSpPr txBox="1"/>
          <p:nvPr/>
        </p:nvSpPr>
        <p:spPr>
          <a:xfrm>
            <a:off x="3088946" y="6388006"/>
            <a:ext cx="2856101" cy="338554"/>
          </a:xfrm>
          <a:prstGeom prst="rect">
            <a:avLst/>
          </a:prstGeom>
          <a:noFill/>
        </p:spPr>
        <p:txBody>
          <a:bodyPr wrap="square" rtlCol="0">
            <a:spAutoFit/>
          </a:bodyPr>
          <a:lstStyle/>
          <a:p>
            <a:r>
              <a:rPr lang="zh-CN" altLang="en-US" sz="1600" dirty="0"/>
              <a:t>嫩江尼尔基水利枢纽（</a:t>
            </a:r>
            <a:r>
              <a:rPr lang="en-US" altLang="zh-CN" sz="1600" dirty="0"/>
              <a:t>2006</a:t>
            </a:r>
            <a:r>
              <a:rPr lang="zh-CN" altLang="en-US" sz="1600" dirty="0"/>
              <a:t>）</a:t>
            </a:r>
            <a:endParaRPr lang="zh-CN" altLang="en-US" sz="1600" dirty="0"/>
          </a:p>
        </p:txBody>
      </p:sp>
      <p:pic>
        <p:nvPicPr>
          <p:cNvPr id="7" name="Picture 4" descr="https://gss1.bdstatic.com/-vo3dSag_xI4khGkpoWK1HF6hhy/baike/c0%3Dbaike116%2C5%2C5%2C116%2C38/sign=084b9a4d950a304e462fa8a8b0a1cce3/d53f8794a4c27d1e274fd58d19d5ad6eddc4380a.jpg"/>
          <p:cNvPicPr>
            <a:picLocks noChangeAspect="1" noChangeArrowheads="1"/>
          </p:cNvPicPr>
          <p:nvPr/>
        </p:nvPicPr>
        <p:blipFill>
          <a:blip r:embed="rId4" cstate="print"/>
          <a:srcRect/>
          <a:stretch>
            <a:fillRect/>
          </a:stretch>
        </p:blipFill>
        <p:spPr bwMode="auto">
          <a:xfrm>
            <a:off x="6041275" y="4420769"/>
            <a:ext cx="2960657" cy="1922474"/>
          </a:xfrm>
          <a:prstGeom prst="rect">
            <a:avLst/>
          </a:prstGeom>
          <a:noFill/>
        </p:spPr>
      </p:pic>
      <p:sp>
        <p:nvSpPr>
          <p:cNvPr id="8" name="TextBox 7"/>
          <p:cNvSpPr txBox="1"/>
          <p:nvPr/>
        </p:nvSpPr>
        <p:spPr>
          <a:xfrm>
            <a:off x="5939553" y="6395042"/>
            <a:ext cx="3176681" cy="338554"/>
          </a:xfrm>
          <a:prstGeom prst="rect">
            <a:avLst/>
          </a:prstGeom>
          <a:noFill/>
        </p:spPr>
        <p:txBody>
          <a:bodyPr wrap="square" rtlCol="0">
            <a:spAutoFit/>
          </a:bodyPr>
          <a:lstStyle/>
          <a:p>
            <a:r>
              <a:rPr lang="zh-CN" altLang="en-US" sz="1600" dirty="0"/>
              <a:t>淮河临淮岗洪水控制工程（</a:t>
            </a:r>
            <a:r>
              <a:rPr lang="en-US" altLang="zh-CN" sz="1600" dirty="0"/>
              <a:t>2006</a:t>
            </a:r>
            <a:r>
              <a:rPr lang="zh-CN" altLang="en-US" sz="1600" dirty="0"/>
              <a:t>）</a:t>
            </a:r>
            <a:endParaRPr lang="zh-CN" altLang="en-US" sz="1600" dirty="0"/>
          </a:p>
        </p:txBody>
      </p:sp>
      <mc:AlternateContent xmlns:mc="http://schemas.openxmlformats.org/markup-compatibility/2006">
        <mc:Choice xmlns:a14="http://schemas.microsoft.com/office/drawing/2010/main" Requires="a14">
          <p:sp>
            <p:nvSpPr>
              <p:cNvPr id="9" name="TextBox 8"/>
              <p:cNvSpPr txBox="1"/>
              <p:nvPr/>
            </p:nvSpPr>
            <p:spPr>
              <a:xfrm>
                <a:off x="6104518" y="4481551"/>
                <a:ext cx="2664296" cy="646331"/>
              </a:xfrm>
              <a:prstGeom prst="rect">
                <a:avLst/>
              </a:prstGeom>
              <a:noFill/>
            </p:spPr>
            <p:txBody>
              <a:bodyPr wrap="square" rtlCol="0">
                <a:spAutoFit/>
              </a:bodyPr>
              <a:lstStyle/>
              <a:p>
                <a:r>
                  <a:rPr lang="en-US" altLang="zh-CN" dirty="0">
                    <a:solidFill>
                      <a:schemeClr val="tx1"/>
                    </a:solidFill>
                  </a:rPr>
                  <a:t>Flood control capacity</a:t>
                </a:r>
                <a:r>
                  <a:rPr lang="zh-CN" altLang="en-US" dirty="0">
                    <a:solidFill>
                      <a:schemeClr val="tx1"/>
                    </a:solidFill>
                  </a:rPr>
                  <a:t>：</a:t>
                </a:r>
                <a:r>
                  <a:rPr lang="en-US" altLang="zh-CN" dirty="0">
                    <a:solidFill>
                      <a:schemeClr val="tx1"/>
                    </a:solidFill>
                  </a:rPr>
                  <a:t> </a:t>
                </a:r>
              </a:p>
              <a:p>
                <a:pPr algn="r"/>
                <a:r>
                  <a:rPr lang="en-US" altLang="zh-CN" dirty="0">
                    <a:solidFill>
                      <a:schemeClr val="tx1"/>
                    </a:solidFill>
                  </a:rPr>
                  <a:t>8.56</a:t>
                </a:r>
                <a14:m>
                  <m:oMath xmlns:m="http://schemas.openxmlformats.org/officeDocument/2006/math">
                    <m:r>
                      <a:rPr lang="en-US" altLang="zh-CN" i="1" dirty="0">
                        <a:solidFill>
                          <a:schemeClr val="tx1"/>
                        </a:solidFill>
                        <a:latin typeface="Cambria Math" panose="02040503050406030204" pitchFamily="18" charset="0"/>
                        <a:ea typeface="Cambria Math" panose="02040503050406030204" pitchFamily="18" charset="0"/>
                      </a:rPr>
                      <m:t>×</m:t>
                    </m:r>
                  </m:oMath>
                </a14:m>
                <a:r>
                  <a:rPr lang="en-US" altLang="zh-CN" dirty="0">
                    <a:solidFill>
                      <a:schemeClr val="tx1"/>
                    </a:solidFill>
                    <a:latin typeface="宋体" panose="02010600030101010101" pitchFamily="2" charset="-122"/>
                  </a:rPr>
                  <a:t>10</a:t>
                </a:r>
                <a:r>
                  <a:rPr lang="en-US" altLang="zh-CN" baseline="30000" dirty="0">
                    <a:solidFill>
                      <a:schemeClr val="tx1"/>
                    </a:solidFill>
                    <a:latin typeface="宋体" panose="02010600030101010101" pitchFamily="2" charset="-122"/>
                  </a:rPr>
                  <a:t>9</a:t>
                </a:r>
                <a:r>
                  <a:rPr lang="en-US" altLang="zh-CN" dirty="0">
                    <a:solidFill>
                      <a:schemeClr val="tx1"/>
                    </a:solidFill>
                  </a:rPr>
                  <a:t>m</a:t>
                </a:r>
                <a:r>
                  <a:rPr lang="en-US" altLang="zh-CN" baseline="30000" dirty="0">
                    <a:solidFill>
                      <a:schemeClr val="tx1"/>
                    </a:solidFill>
                  </a:rPr>
                  <a:t>3</a:t>
                </a:r>
                <a:endParaRPr lang="zh-CN" altLang="en-US" dirty="0">
                  <a:solidFill>
                    <a:schemeClr val="tx1"/>
                  </a:solidFill>
                </a:endParaRPr>
              </a:p>
            </p:txBody>
          </p:sp>
        </mc:Choice>
        <mc:Fallback>
          <p:sp>
            <p:nvSpPr>
              <p:cNvPr id="9" name="TextBox 8"/>
              <p:cNvSpPr txBox="1">
                <a:spLocks noRot="1" noChangeAspect="1" noMove="1" noResize="1" noEditPoints="1" noAdjustHandles="1" noChangeArrowheads="1" noChangeShapeType="1" noTextEdit="1"/>
              </p:cNvSpPr>
              <p:nvPr/>
            </p:nvSpPr>
            <p:spPr>
              <a:xfrm>
                <a:off x="6104518" y="4481551"/>
                <a:ext cx="2664296" cy="646331"/>
              </a:xfrm>
              <a:prstGeom prst="rect">
                <a:avLst/>
              </a:prstGeom>
              <a:blipFill rotWithShape="0">
                <a:blip r:embed="rId5"/>
                <a:stretch>
                  <a:fillRect l="-1831" t="-7547" r="-229" b="-15094"/>
                </a:stretch>
              </a:blipFill>
            </p:spPr>
            <p:txBody>
              <a:bodyPr/>
              <a:lstStyle/>
              <a:p>
                <a:r>
                  <a:rPr lang="zh-CN" altLang="en-US">
                    <a:noFill/>
                  </a:rPr>
                  <a:t> </a:t>
                </a:r>
                <a:endParaRPr lang="zh-CN" altLang="en-US">
                  <a:noFill/>
                </a:endParaRPr>
              </a:p>
            </p:txBody>
          </p:sp>
        </mc:Fallback>
      </mc:AlternateContent>
      <p:pic>
        <p:nvPicPr>
          <p:cNvPr id="10" name="Picture 6" descr="http://a3.att.hudong.com/40/54/20300565186011154260540538063.jpg"/>
          <p:cNvPicPr>
            <a:picLocks noChangeAspect="1" noChangeArrowheads="1"/>
          </p:cNvPicPr>
          <p:nvPr/>
        </p:nvPicPr>
        <p:blipFill>
          <a:blip r:embed="rId6" cstate="print"/>
          <a:srcRect/>
          <a:stretch>
            <a:fillRect/>
          </a:stretch>
        </p:blipFill>
        <p:spPr bwMode="auto">
          <a:xfrm>
            <a:off x="94148" y="4389702"/>
            <a:ext cx="2918922" cy="1938165"/>
          </a:xfrm>
          <a:prstGeom prst="rect">
            <a:avLst/>
          </a:prstGeom>
          <a:noFill/>
        </p:spPr>
      </p:pic>
      <p:sp>
        <p:nvSpPr>
          <p:cNvPr id="11" name="TextBox 10"/>
          <p:cNvSpPr txBox="1"/>
          <p:nvPr/>
        </p:nvSpPr>
        <p:spPr>
          <a:xfrm>
            <a:off x="144394" y="6362677"/>
            <a:ext cx="2952328" cy="338554"/>
          </a:xfrm>
          <a:prstGeom prst="rect">
            <a:avLst/>
          </a:prstGeom>
          <a:noFill/>
        </p:spPr>
        <p:txBody>
          <a:bodyPr wrap="square" rtlCol="0">
            <a:spAutoFit/>
          </a:bodyPr>
          <a:lstStyle/>
          <a:p>
            <a:r>
              <a:rPr lang="zh-CN" altLang="en-US" sz="1600" dirty="0"/>
              <a:t>黄河小浪底水利枢纽（</a:t>
            </a:r>
            <a:r>
              <a:rPr lang="en-US" altLang="zh-CN" sz="1600" dirty="0"/>
              <a:t>2001</a:t>
            </a:r>
            <a:r>
              <a:rPr lang="zh-CN" altLang="en-US" sz="1600" dirty="0"/>
              <a:t>）</a:t>
            </a:r>
            <a:endParaRPr lang="zh-CN" altLang="en-US" sz="1600" dirty="0"/>
          </a:p>
        </p:txBody>
      </p:sp>
      <mc:AlternateContent xmlns:mc="http://schemas.openxmlformats.org/markup-compatibility/2006">
        <mc:Choice xmlns:a14="http://schemas.microsoft.com/office/drawing/2010/main" Requires="a14">
          <p:sp>
            <p:nvSpPr>
              <p:cNvPr id="12" name="TextBox 11"/>
              <p:cNvSpPr txBox="1"/>
              <p:nvPr/>
            </p:nvSpPr>
            <p:spPr>
              <a:xfrm>
                <a:off x="112514" y="4443651"/>
                <a:ext cx="2862600" cy="923330"/>
              </a:xfrm>
              <a:prstGeom prst="rect">
                <a:avLst/>
              </a:prstGeom>
              <a:noFill/>
            </p:spPr>
            <p:txBody>
              <a:bodyPr wrap="square" rtlCol="0">
                <a:spAutoFit/>
              </a:bodyPr>
              <a:lstStyle/>
              <a:p>
                <a:r>
                  <a:rPr lang="en-US" altLang="zh-CN" dirty="0">
                    <a:solidFill>
                      <a:schemeClr val="bg1"/>
                    </a:solidFill>
                  </a:rPr>
                  <a:t>Total storage</a:t>
                </a:r>
                <a:r>
                  <a:rPr lang="zh-CN" altLang="en-US" dirty="0">
                    <a:solidFill>
                      <a:schemeClr val="bg1"/>
                    </a:solidFill>
                  </a:rPr>
                  <a:t>：</a:t>
                </a:r>
                <a:r>
                  <a:rPr lang="en-US" altLang="zh-CN" dirty="0">
                    <a:solidFill>
                      <a:schemeClr val="bg1"/>
                    </a:solidFill>
                  </a:rPr>
                  <a:t>12.65</a:t>
                </a:r>
                <a14:m>
                  <m:oMath xmlns:m="http://schemas.openxmlformats.org/officeDocument/2006/math">
                    <m:r>
                      <a:rPr lang="en-US" altLang="zh-CN" i="1" dirty="0">
                        <a:solidFill>
                          <a:schemeClr val="bg1"/>
                        </a:solidFill>
                        <a:latin typeface="Cambria Math" panose="02040503050406030204" pitchFamily="18" charset="0"/>
                        <a:ea typeface="Cambria Math" panose="02040503050406030204" pitchFamily="18" charset="0"/>
                      </a:rPr>
                      <m:t>×</m:t>
                    </m:r>
                  </m:oMath>
                </a14:m>
                <a:r>
                  <a:rPr lang="en-US" altLang="zh-CN" dirty="0">
                    <a:solidFill>
                      <a:schemeClr val="bg1"/>
                    </a:solidFill>
                    <a:latin typeface="宋体" panose="02010600030101010101" pitchFamily="2" charset="-122"/>
                  </a:rPr>
                  <a:t>10</a:t>
                </a:r>
                <a:r>
                  <a:rPr lang="en-US" altLang="zh-CN" baseline="30000" dirty="0">
                    <a:solidFill>
                      <a:schemeClr val="bg1"/>
                    </a:solidFill>
                    <a:latin typeface="宋体" panose="02010600030101010101" pitchFamily="2" charset="-122"/>
                  </a:rPr>
                  <a:t>9</a:t>
                </a:r>
                <a:r>
                  <a:rPr lang="en-US" altLang="zh-CN" dirty="0">
                    <a:solidFill>
                      <a:schemeClr val="bg1"/>
                    </a:solidFill>
                  </a:rPr>
                  <a:t>m</a:t>
                </a:r>
                <a:r>
                  <a:rPr lang="en-US" altLang="zh-CN" baseline="30000" dirty="0">
                    <a:solidFill>
                      <a:schemeClr val="bg1"/>
                    </a:solidFill>
                  </a:rPr>
                  <a:t>3</a:t>
                </a:r>
                <a:endParaRPr lang="en-US" altLang="zh-CN" dirty="0">
                  <a:solidFill>
                    <a:schemeClr val="bg1"/>
                  </a:solidFill>
                </a:endParaRPr>
              </a:p>
              <a:p>
                <a:r>
                  <a:rPr lang="en-US" altLang="zh-CN" dirty="0">
                    <a:solidFill>
                      <a:schemeClr val="bg1"/>
                    </a:solidFill>
                  </a:rPr>
                  <a:t>Flood control capacity</a:t>
                </a:r>
                <a:r>
                  <a:rPr lang="zh-CN" altLang="en-US" dirty="0">
                    <a:solidFill>
                      <a:schemeClr val="bg1"/>
                    </a:solidFill>
                  </a:rPr>
                  <a:t>：</a:t>
                </a:r>
                <a:r>
                  <a:rPr lang="en-US" altLang="zh-CN" dirty="0">
                    <a:solidFill>
                      <a:schemeClr val="bg1"/>
                    </a:solidFill>
                  </a:rPr>
                  <a:t> </a:t>
                </a:r>
              </a:p>
              <a:p>
                <a:r>
                  <a:rPr lang="en-US" altLang="zh-CN" dirty="0">
                    <a:solidFill>
                      <a:schemeClr val="bg1"/>
                    </a:solidFill>
                  </a:rPr>
                  <a:t>                             4.05</a:t>
                </a:r>
                <a14:m>
                  <m:oMath xmlns:m="http://schemas.openxmlformats.org/officeDocument/2006/math">
                    <m:r>
                      <a:rPr lang="en-US" altLang="zh-CN" i="1" dirty="0">
                        <a:solidFill>
                          <a:schemeClr val="bg1"/>
                        </a:solidFill>
                        <a:latin typeface="Cambria Math" panose="02040503050406030204" pitchFamily="18" charset="0"/>
                        <a:ea typeface="Cambria Math" panose="02040503050406030204" pitchFamily="18" charset="0"/>
                      </a:rPr>
                      <m:t>×</m:t>
                    </m:r>
                  </m:oMath>
                </a14:m>
                <a:r>
                  <a:rPr lang="en-US" altLang="zh-CN" dirty="0">
                    <a:solidFill>
                      <a:schemeClr val="bg1"/>
                    </a:solidFill>
                    <a:latin typeface="宋体" panose="02010600030101010101" pitchFamily="2" charset="-122"/>
                  </a:rPr>
                  <a:t>10</a:t>
                </a:r>
                <a:r>
                  <a:rPr lang="en-US" altLang="zh-CN" baseline="30000" dirty="0">
                    <a:solidFill>
                      <a:schemeClr val="bg1"/>
                    </a:solidFill>
                    <a:latin typeface="宋体" panose="02010600030101010101" pitchFamily="2" charset="-122"/>
                  </a:rPr>
                  <a:t>9</a:t>
                </a:r>
                <a:r>
                  <a:rPr lang="en-US" altLang="zh-CN" dirty="0">
                    <a:solidFill>
                      <a:schemeClr val="bg1"/>
                    </a:solidFill>
                  </a:rPr>
                  <a:t>m</a:t>
                </a:r>
                <a:r>
                  <a:rPr lang="en-US" altLang="zh-CN" baseline="30000" dirty="0">
                    <a:solidFill>
                      <a:schemeClr val="bg1"/>
                    </a:solidFill>
                  </a:rPr>
                  <a:t>3</a:t>
                </a:r>
                <a:endParaRPr lang="zh-CN" altLang="en-US" baseline="30000" dirty="0">
                  <a:solidFill>
                    <a:schemeClr val="bg1"/>
                  </a:solidFill>
                </a:endParaRPr>
              </a:p>
            </p:txBody>
          </p:sp>
        </mc:Choice>
        <mc:Fallback>
          <p:sp>
            <p:nvSpPr>
              <p:cNvPr id="12" name="TextBox 11"/>
              <p:cNvSpPr txBox="1">
                <a:spLocks noRot="1" noChangeAspect="1" noMove="1" noResize="1" noEditPoints="1" noAdjustHandles="1" noChangeArrowheads="1" noChangeShapeType="1" noTextEdit="1"/>
              </p:cNvSpPr>
              <p:nvPr/>
            </p:nvSpPr>
            <p:spPr>
              <a:xfrm>
                <a:off x="112514" y="4443651"/>
                <a:ext cx="2862600" cy="923330"/>
              </a:xfrm>
              <a:prstGeom prst="rect">
                <a:avLst/>
              </a:prstGeom>
              <a:blipFill rotWithShape="0">
                <a:blip r:embed="rId7"/>
                <a:stretch>
                  <a:fillRect l="-1702" t="-5960" r="-213" b="-10596"/>
                </a:stretch>
              </a:blipFill>
            </p:spPr>
            <p:txBody>
              <a:bodyPr/>
              <a:lstStyle/>
              <a:p>
                <a:r>
                  <a:rPr lang="zh-CN" altLang="en-US">
                    <a:noFill/>
                  </a:rPr>
                  <a:t> </a:t>
                </a:r>
                <a:endParaRPr lang="zh-CN" altLang="en-US">
                  <a:noFill/>
                </a:endParaRPr>
              </a:p>
            </p:txBody>
          </p:sp>
        </mc:Fallback>
      </mc:AlternateContent>
      <p:sp>
        <p:nvSpPr>
          <p:cNvPr id="13" name="TextBox 13"/>
          <p:cNvSpPr txBox="1"/>
          <p:nvPr/>
        </p:nvSpPr>
        <p:spPr>
          <a:xfrm>
            <a:off x="9201852" y="6404250"/>
            <a:ext cx="2898329" cy="338554"/>
          </a:xfrm>
          <a:prstGeom prst="rect">
            <a:avLst/>
          </a:prstGeom>
          <a:noFill/>
        </p:spPr>
        <p:txBody>
          <a:bodyPr wrap="square" rtlCol="0">
            <a:spAutoFit/>
          </a:bodyPr>
          <a:lstStyle/>
          <a:p>
            <a:r>
              <a:rPr lang="zh-CN" altLang="en-US" sz="1600" dirty="0"/>
              <a:t>长江三峡水利枢纽（</a:t>
            </a:r>
            <a:r>
              <a:rPr lang="en-US" altLang="zh-CN" sz="1600" dirty="0"/>
              <a:t>2009</a:t>
            </a:r>
            <a:r>
              <a:rPr lang="zh-CN" altLang="en-US" sz="1600" dirty="0"/>
              <a:t>）</a:t>
            </a:r>
            <a:endParaRPr lang="zh-CN" altLang="en-US" sz="1600" dirty="0"/>
          </a:p>
        </p:txBody>
      </p:sp>
      <p:pic>
        <p:nvPicPr>
          <p:cNvPr id="14" name="Picture 2" descr="https://gss3.bdstatic.com/-Po3dSag_xI4khGkpoWK1HF6hhy/baike/c0%3Dbaike80%2C5%2C5%2C80%2C26/sign=22362834304e251ff6faecaac6efa272/6f061d950a7b020818f6b5ef62d9f2d3572cc885.jpg"/>
          <p:cNvPicPr>
            <a:picLocks noChangeAspect="1" noChangeArrowheads="1"/>
          </p:cNvPicPr>
          <p:nvPr/>
        </p:nvPicPr>
        <p:blipFill>
          <a:blip r:embed="rId8" cstate="print"/>
          <a:srcRect/>
          <a:stretch>
            <a:fillRect/>
          </a:stretch>
        </p:blipFill>
        <p:spPr bwMode="auto">
          <a:xfrm>
            <a:off x="9036496" y="4437111"/>
            <a:ext cx="3161928" cy="1933835"/>
          </a:xfrm>
          <a:prstGeom prst="rect">
            <a:avLst/>
          </a:prstGeom>
          <a:noFill/>
        </p:spPr>
      </p:pic>
      <mc:AlternateContent xmlns:mc="http://schemas.openxmlformats.org/markup-compatibility/2006">
        <mc:Choice xmlns:a14="http://schemas.microsoft.com/office/drawing/2010/main" Requires="a14">
          <p:sp>
            <p:nvSpPr>
              <p:cNvPr id="15" name="文本框 14"/>
              <p:cNvSpPr txBox="1"/>
              <p:nvPr/>
            </p:nvSpPr>
            <p:spPr>
              <a:xfrm>
                <a:off x="9036496" y="4620986"/>
                <a:ext cx="3161928" cy="646331"/>
              </a:xfrm>
              <a:prstGeom prst="rect">
                <a:avLst/>
              </a:prstGeom>
              <a:noFill/>
            </p:spPr>
            <p:txBody>
              <a:bodyPr wrap="square" rtlCol="0">
                <a:spAutoFit/>
              </a:bodyPr>
              <a:lstStyle/>
              <a:p>
                <a:r>
                  <a:rPr lang="en-US" altLang="zh-CN" dirty="0">
                    <a:solidFill>
                      <a:schemeClr val="bg1"/>
                    </a:solidFill>
                  </a:rPr>
                  <a:t>Flood control capacity</a:t>
                </a:r>
                <a:r>
                  <a:rPr lang="zh-CN" altLang="en-US" dirty="0">
                    <a:solidFill>
                      <a:schemeClr val="bg1"/>
                    </a:solidFill>
                  </a:rPr>
                  <a:t>：</a:t>
                </a:r>
                <a:r>
                  <a:rPr lang="en-US" altLang="zh-CN" dirty="0">
                    <a:solidFill>
                      <a:schemeClr val="bg1"/>
                    </a:solidFill>
                  </a:rPr>
                  <a:t> </a:t>
                </a:r>
              </a:p>
              <a:p>
                <a:r>
                  <a:rPr lang="en-US" altLang="zh-CN" dirty="0">
                    <a:solidFill>
                      <a:schemeClr val="bg1"/>
                    </a:solidFill>
                  </a:rPr>
                  <a:t>                                 22.15</a:t>
                </a:r>
                <a14:m>
                  <m:oMath xmlns:m="http://schemas.openxmlformats.org/officeDocument/2006/math">
                    <m:r>
                      <a:rPr lang="en-US" altLang="zh-CN" i="1" dirty="0">
                        <a:solidFill>
                          <a:schemeClr val="bg1"/>
                        </a:solidFill>
                        <a:latin typeface="Cambria Math" panose="02040503050406030204" pitchFamily="18" charset="0"/>
                        <a:ea typeface="Cambria Math" panose="02040503050406030204" pitchFamily="18" charset="0"/>
                      </a:rPr>
                      <m:t>×</m:t>
                    </m:r>
                  </m:oMath>
                </a14:m>
                <a:r>
                  <a:rPr lang="en-US" altLang="zh-CN" dirty="0">
                    <a:solidFill>
                      <a:schemeClr val="bg1"/>
                    </a:solidFill>
                    <a:latin typeface="宋体" panose="02010600030101010101" pitchFamily="2" charset="-122"/>
                  </a:rPr>
                  <a:t>10</a:t>
                </a:r>
                <a:r>
                  <a:rPr lang="en-US" altLang="zh-CN" baseline="30000" dirty="0">
                    <a:solidFill>
                      <a:schemeClr val="bg1"/>
                    </a:solidFill>
                    <a:latin typeface="宋体" panose="02010600030101010101" pitchFamily="2" charset="-122"/>
                  </a:rPr>
                  <a:t>9</a:t>
                </a:r>
                <a:r>
                  <a:rPr lang="en-US" altLang="zh-CN" dirty="0">
                    <a:solidFill>
                      <a:schemeClr val="bg1"/>
                    </a:solidFill>
                  </a:rPr>
                  <a:t>m</a:t>
                </a:r>
                <a:r>
                  <a:rPr lang="en-US" altLang="zh-CN" baseline="30000" dirty="0">
                    <a:solidFill>
                      <a:schemeClr val="bg1"/>
                    </a:solidFill>
                  </a:rPr>
                  <a:t>3</a:t>
                </a:r>
                <a:endParaRPr lang="zh-CN" altLang="en-US" baseline="30000" dirty="0">
                  <a:solidFill>
                    <a:schemeClr val="bg1"/>
                  </a:solidFill>
                </a:endParaRPr>
              </a:p>
            </p:txBody>
          </p:sp>
        </mc:Choice>
        <mc:Fallback>
          <p:sp>
            <p:nvSpPr>
              <p:cNvPr id="15" name="文本框 14"/>
              <p:cNvSpPr txBox="1">
                <a:spLocks noRot="1" noChangeAspect="1" noMove="1" noResize="1" noEditPoints="1" noAdjustHandles="1" noChangeArrowheads="1" noChangeShapeType="1" noTextEdit="1"/>
              </p:cNvSpPr>
              <p:nvPr/>
            </p:nvSpPr>
            <p:spPr>
              <a:xfrm>
                <a:off x="9036496" y="4620986"/>
                <a:ext cx="3161928" cy="646331"/>
              </a:xfrm>
              <a:prstGeom prst="rect">
                <a:avLst/>
              </a:prstGeom>
              <a:blipFill rotWithShape="0">
                <a:blip r:embed="rId9"/>
                <a:stretch>
                  <a:fillRect l="-1541" t="-7547" r="-193" b="-15094"/>
                </a:stretch>
              </a:blipFill>
            </p:spPr>
            <p:txBody>
              <a:bodyPr/>
              <a:lstStyle/>
              <a:p>
                <a:r>
                  <a:rPr lang="zh-CN" altLang="en-US">
                    <a:noFill/>
                  </a:rPr>
                  <a:t> </a:t>
                </a:r>
                <a:endParaRPr lang="zh-CN" altLang="en-US">
                  <a:noFill/>
                </a:endParaRPr>
              </a:p>
            </p:txBody>
          </p:sp>
        </mc:Fallback>
      </mc:AlternateContent>
      <p:pic>
        <p:nvPicPr>
          <p:cNvPr id="16" name="Picture 2" descr="https://ss0.bdstatic.com/94oJfD_bAAcT8t7mm9GUKT-xh_/timg?image&amp;quality=100&amp;size=b4000_4000&amp;sec=1555683539&amp;di=eff48378ae5f31e44455ba1edaf0c6d9&amp;src=http://www.sdhhsjy.com.cn/images/yjry/dfl/2012/01/04/3D66B349F59FC1E3D5D55F6E8E680218.jpg"/>
          <p:cNvPicPr>
            <a:picLocks noChangeAspect="1" noChangeArrowheads="1"/>
          </p:cNvPicPr>
          <p:nvPr/>
        </p:nvPicPr>
        <p:blipFill>
          <a:blip r:embed="rId10" cstate="print"/>
          <a:srcRect/>
          <a:stretch>
            <a:fillRect/>
          </a:stretch>
        </p:blipFill>
        <p:spPr bwMode="auto">
          <a:xfrm>
            <a:off x="9036496" y="2204364"/>
            <a:ext cx="3155504" cy="2125437"/>
          </a:xfrm>
          <a:prstGeom prst="rect">
            <a:avLst/>
          </a:prstGeom>
          <a:noFill/>
        </p:spPr>
      </p:pic>
      <p:sp>
        <p:nvSpPr>
          <p:cNvPr id="18" name="文本框 17"/>
          <p:cNvSpPr txBox="1"/>
          <p:nvPr/>
        </p:nvSpPr>
        <p:spPr>
          <a:xfrm>
            <a:off x="9038562" y="2367641"/>
            <a:ext cx="2277138" cy="1323439"/>
          </a:xfrm>
          <a:prstGeom prst="rect">
            <a:avLst/>
          </a:prstGeom>
          <a:noFill/>
        </p:spPr>
        <p:txBody>
          <a:bodyPr wrap="square" rtlCol="0">
            <a:spAutoFit/>
          </a:bodyPr>
          <a:lstStyle/>
          <a:p>
            <a:r>
              <a:rPr lang="zh-CN" altLang="en-US" sz="1600" dirty="0">
                <a:solidFill>
                  <a:schemeClr val="bg1"/>
                </a:solidFill>
              </a:rPr>
              <a:t>黄河标准化堤防</a:t>
            </a:r>
            <a:r>
              <a:rPr lang="en-US" altLang="zh-CN" sz="1600" dirty="0">
                <a:solidFill>
                  <a:schemeClr val="bg1"/>
                </a:solidFill>
              </a:rPr>
              <a:t>923km</a:t>
            </a:r>
            <a:endParaRPr lang="en-US" altLang="zh-CN" sz="1600" dirty="0">
              <a:solidFill>
                <a:schemeClr val="bg1"/>
              </a:solidFill>
            </a:endParaRPr>
          </a:p>
          <a:p>
            <a:r>
              <a:rPr lang="en-US" altLang="zh-CN" sz="1600" dirty="0">
                <a:solidFill>
                  <a:schemeClr val="bg1"/>
                </a:solidFill>
              </a:rPr>
              <a:t>(2002—2015)</a:t>
            </a:r>
            <a:endParaRPr lang="en-US" altLang="zh-CN" sz="1600" dirty="0">
              <a:solidFill>
                <a:schemeClr val="bg1"/>
              </a:solidFill>
            </a:endParaRPr>
          </a:p>
          <a:p>
            <a:r>
              <a:rPr lang="zh-CN" altLang="en-US" sz="1600" dirty="0">
                <a:solidFill>
                  <a:schemeClr val="bg1"/>
                </a:solidFill>
              </a:rPr>
              <a:t>顶宽</a:t>
            </a:r>
            <a:r>
              <a:rPr lang="en-US" altLang="zh-CN" sz="1600" dirty="0">
                <a:solidFill>
                  <a:schemeClr val="bg1"/>
                </a:solidFill>
              </a:rPr>
              <a:t>10</a:t>
            </a:r>
            <a:r>
              <a:rPr lang="zh-CN" altLang="en-US" sz="1600" dirty="0">
                <a:solidFill>
                  <a:schemeClr val="bg1"/>
                </a:solidFill>
                <a:latin typeface="宋体" panose="02010600030101010101" pitchFamily="2" charset="-122"/>
                <a:ea typeface="宋体" panose="02010600030101010101" pitchFamily="2" charset="-122"/>
              </a:rPr>
              <a:t>～</a:t>
            </a:r>
            <a:r>
              <a:rPr lang="en-US" altLang="zh-CN" sz="1600" dirty="0">
                <a:solidFill>
                  <a:schemeClr val="bg1"/>
                </a:solidFill>
                <a:latin typeface="宋体" panose="02010600030101010101" pitchFamily="2" charset="-122"/>
                <a:ea typeface="宋体" panose="02010600030101010101" pitchFamily="2" charset="-122"/>
              </a:rPr>
              <a:t>12m</a:t>
            </a:r>
            <a:endParaRPr lang="en-US" altLang="zh-CN" sz="1600" dirty="0">
              <a:solidFill>
                <a:schemeClr val="bg1"/>
              </a:solidFill>
              <a:latin typeface="宋体" panose="02010600030101010101" pitchFamily="2" charset="-122"/>
              <a:ea typeface="宋体" panose="02010600030101010101" pitchFamily="2" charset="-122"/>
            </a:endParaRPr>
          </a:p>
          <a:p>
            <a:r>
              <a:rPr lang="zh-CN" altLang="en-US" sz="1600" dirty="0">
                <a:solidFill>
                  <a:schemeClr val="bg1"/>
                </a:solidFill>
                <a:latin typeface="宋体" panose="02010600030101010101" pitchFamily="2" charset="-122"/>
                <a:ea typeface="宋体" panose="02010600030101010101" pitchFamily="2" charset="-122"/>
              </a:rPr>
              <a:t>防浪林</a:t>
            </a:r>
            <a:r>
              <a:rPr lang="en-US" altLang="zh-CN" sz="1600" dirty="0">
                <a:solidFill>
                  <a:schemeClr val="bg1"/>
                </a:solidFill>
                <a:latin typeface="宋体" panose="02010600030101010101" pitchFamily="2" charset="-122"/>
                <a:ea typeface="宋体" panose="02010600030101010101" pitchFamily="2" charset="-122"/>
              </a:rPr>
              <a:t>30</a:t>
            </a:r>
            <a:r>
              <a:rPr lang="zh-CN" altLang="en-US" sz="1600" dirty="0">
                <a:solidFill>
                  <a:schemeClr val="bg1"/>
                </a:solidFill>
                <a:latin typeface="宋体" panose="02010600030101010101" pitchFamily="2" charset="-122"/>
                <a:ea typeface="宋体" panose="02010600030101010101" pitchFamily="2" charset="-122"/>
              </a:rPr>
              <a:t>～</a:t>
            </a:r>
            <a:r>
              <a:rPr lang="en-US" altLang="zh-CN" sz="1600" dirty="0">
                <a:solidFill>
                  <a:schemeClr val="bg1"/>
                </a:solidFill>
                <a:latin typeface="宋体" panose="02010600030101010101" pitchFamily="2" charset="-122"/>
                <a:ea typeface="宋体" panose="02010600030101010101" pitchFamily="2" charset="-122"/>
              </a:rPr>
              <a:t>50m</a:t>
            </a:r>
            <a:endParaRPr lang="en-US" altLang="zh-CN" sz="1600" dirty="0">
              <a:solidFill>
                <a:schemeClr val="bg1"/>
              </a:solidFill>
              <a:latin typeface="宋体" panose="02010600030101010101" pitchFamily="2" charset="-122"/>
              <a:ea typeface="宋体" panose="02010600030101010101" pitchFamily="2" charset="-122"/>
            </a:endParaRPr>
          </a:p>
          <a:p>
            <a:r>
              <a:rPr lang="zh-CN" altLang="en-US" sz="1600" dirty="0">
                <a:solidFill>
                  <a:schemeClr val="bg1"/>
                </a:solidFill>
                <a:latin typeface="宋体" panose="02010600030101010101" pitchFamily="2" charset="-122"/>
                <a:ea typeface="宋体" panose="02010600030101010101" pitchFamily="2" charset="-122"/>
              </a:rPr>
              <a:t>淤背体</a:t>
            </a:r>
            <a:r>
              <a:rPr lang="en-US" altLang="zh-CN" sz="1600" dirty="0">
                <a:solidFill>
                  <a:schemeClr val="bg1"/>
                </a:solidFill>
                <a:latin typeface="宋体" panose="02010600030101010101" pitchFamily="2" charset="-122"/>
                <a:ea typeface="宋体" panose="02010600030101010101" pitchFamily="2" charset="-122"/>
              </a:rPr>
              <a:t>100m</a:t>
            </a:r>
            <a:endParaRPr lang="zh-CN" altLang="en-US" sz="1600" dirty="0">
              <a:solidFill>
                <a:schemeClr val="bg1"/>
              </a:solidFill>
            </a:endParaRPr>
          </a:p>
        </p:txBody>
      </p:sp>
      <p:sp>
        <p:nvSpPr>
          <p:cNvPr id="19" name="文本框 18"/>
          <p:cNvSpPr txBox="1"/>
          <p:nvPr/>
        </p:nvSpPr>
        <p:spPr>
          <a:xfrm>
            <a:off x="10597243" y="973935"/>
            <a:ext cx="1584583" cy="923330"/>
          </a:xfrm>
          <a:prstGeom prst="rect">
            <a:avLst/>
          </a:prstGeom>
          <a:solidFill>
            <a:srgbClr val="FFFFFF">
              <a:alpha val="40000"/>
            </a:srgbClr>
          </a:solidFill>
        </p:spPr>
        <p:txBody>
          <a:bodyPr wrap="square" rtlCol="0">
            <a:spAutoFit/>
          </a:bodyPr>
          <a:lstStyle/>
          <a:p>
            <a:pPr algn="r"/>
            <a:r>
              <a:rPr lang="zh-CN" altLang="en-US" dirty="0"/>
              <a:t>（</a:t>
            </a:r>
            <a:r>
              <a:rPr lang="en-US" altLang="zh-CN" dirty="0"/>
              <a:t>1999-2008</a:t>
            </a:r>
            <a:r>
              <a:rPr lang="zh-CN" altLang="en-US" dirty="0"/>
              <a:t>）</a:t>
            </a:r>
            <a:endParaRPr lang="en-US" altLang="zh-CN" dirty="0"/>
          </a:p>
          <a:p>
            <a:pPr algn="r"/>
            <a:r>
              <a:rPr lang="zh-CN" altLang="en-US" dirty="0"/>
              <a:t>历史最高水位</a:t>
            </a:r>
            <a:endParaRPr lang="en-US" altLang="zh-CN" dirty="0"/>
          </a:p>
          <a:p>
            <a:pPr algn="r"/>
            <a:r>
              <a:rPr lang="en-US" altLang="zh-CN" dirty="0"/>
              <a:t>+2m</a:t>
            </a:r>
            <a:r>
              <a:rPr lang="zh-CN" altLang="en-US" dirty="0"/>
              <a:t>超高</a:t>
            </a:r>
            <a:endParaRPr lang="zh-CN" altLang="en-US" dirty="0"/>
          </a:p>
        </p:txBody>
      </p:sp>
      <p:sp>
        <p:nvSpPr>
          <p:cNvPr id="20" name="文本框 19"/>
          <p:cNvSpPr txBox="1"/>
          <p:nvPr/>
        </p:nvSpPr>
        <p:spPr>
          <a:xfrm>
            <a:off x="9846133" y="609535"/>
            <a:ext cx="2324376" cy="377477"/>
          </a:xfrm>
          <a:prstGeom prst="rect">
            <a:avLst/>
          </a:prstGeom>
          <a:solidFill>
            <a:srgbClr val="FFFFFF">
              <a:alpha val="40000"/>
            </a:srgbClr>
          </a:solidFill>
        </p:spPr>
        <p:txBody>
          <a:bodyPr wrap="square" rtlCol="0">
            <a:spAutoFit/>
          </a:bodyPr>
          <a:lstStyle/>
          <a:p>
            <a:pPr algn="r"/>
            <a:r>
              <a:rPr lang="zh-CN" altLang="en-US" dirty="0"/>
              <a:t>长江干堤加固</a:t>
            </a:r>
            <a:r>
              <a:rPr lang="en-US" altLang="zh-CN" dirty="0"/>
              <a:t>3576km</a:t>
            </a:r>
            <a:endParaRPr lang="zh-CN" alt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56839" y="116632"/>
            <a:ext cx="11485756" cy="1303894"/>
          </a:xfrm>
        </p:spPr>
        <p:txBody>
          <a:bodyPr>
            <a:normAutofit/>
          </a:bodyPr>
          <a:lstStyle/>
          <a:p>
            <a:pPr algn="ctr"/>
            <a:r>
              <a:rPr lang="en-US" altLang="zh-CN" sz="4000" b="1" dirty="0">
                <a:solidFill>
                  <a:schemeClr val="accent1">
                    <a:lumMod val="50000"/>
                  </a:schemeClr>
                </a:solidFill>
              </a:rPr>
              <a:t>Flood losses and flood fatalities in China (1990-2019)</a:t>
            </a:r>
            <a:br>
              <a:rPr lang="en-US" altLang="zh-CN" sz="4000" b="1" dirty="0">
                <a:solidFill>
                  <a:schemeClr val="accent1">
                    <a:lumMod val="50000"/>
                  </a:schemeClr>
                </a:solidFill>
              </a:rPr>
            </a:br>
            <a:r>
              <a:rPr lang="zh-CN" altLang="en-US" sz="4000" b="1" dirty="0">
                <a:solidFill>
                  <a:schemeClr val="accent2">
                    <a:lumMod val="75000"/>
                  </a:schemeClr>
                </a:solidFill>
              </a:rPr>
              <a:t>中国洪灾经济损失与因灾死亡人数（</a:t>
            </a:r>
            <a:r>
              <a:rPr lang="en-US" altLang="zh-CN" sz="4000" b="1" dirty="0">
                <a:solidFill>
                  <a:schemeClr val="accent2">
                    <a:lumMod val="75000"/>
                  </a:schemeClr>
                </a:solidFill>
              </a:rPr>
              <a:t>1990-2019</a:t>
            </a:r>
            <a:r>
              <a:rPr lang="zh-CN" altLang="en-US" sz="4000" b="1" dirty="0">
                <a:solidFill>
                  <a:schemeClr val="accent2">
                    <a:lumMod val="75000"/>
                  </a:schemeClr>
                </a:solidFill>
              </a:rPr>
              <a:t>）</a:t>
            </a:r>
            <a:endParaRPr lang="zh-CN" altLang="en-US" sz="4000" b="1" dirty="0">
              <a:solidFill>
                <a:schemeClr val="accent1">
                  <a:lumMod val="50000"/>
                </a:schemeClr>
              </a:solidFill>
            </a:endParaRPr>
          </a:p>
        </p:txBody>
      </p:sp>
      <p:sp>
        <p:nvSpPr>
          <p:cNvPr id="3" name="内容占位符 2"/>
          <p:cNvSpPr>
            <a:spLocks noGrp="1"/>
          </p:cNvSpPr>
          <p:nvPr>
            <p:ph idx="1"/>
          </p:nvPr>
        </p:nvSpPr>
        <p:spPr>
          <a:xfrm>
            <a:off x="356839" y="5462893"/>
            <a:ext cx="10504449" cy="514153"/>
          </a:xfrm>
        </p:spPr>
        <p:txBody>
          <a:bodyPr>
            <a:noAutofit/>
          </a:bodyPr>
          <a:lstStyle/>
          <a:p>
            <a:pPr marL="0" indent="0" algn="ctr">
              <a:buNone/>
            </a:pPr>
            <a:r>
              <a:rPr lang="en-US" altLang="zh-CN" dirty="0"/>
              <a:t>(a) Flood losses (in 2015 USD)                      (b)Flood fatalities</a:t>
            </a:r>
            <a:endParaRPr lang="en-US" altLang="zh-CN" dirty="0"/>
          </a:p>
        </p:txBody>
      </p:sp>
      <p:sp>
        <p:nvSpPr>
          <p:cNvPr id="5" name="内容占位符 2"/>
          <p:cNvSpPr txBox="1"/>
          <p:nvPr/>
        </p:nvSpPr>
        <p:spPr>
          <a:xfrm>
            <a:off x="304801" y="5975323"/>
            <a:ext cx="11530360" cy="720080"/>
          </a:xfrm>
          <a:prstGeom prst="rect">
            <a:avLst/>
          </a:prstGeom>
        </p:spPr>
        <p:txBody>
          <a:bodyPr vert="horz" lIns="91440" tIns="45720" rIns="91440" bIns="45720" rtlCol="0">
            <a:noAutofit/>
          </a:bodyPr>
          <a:lstStyle/>
          <a:p>
            <a:pPr marL="1349375" indent="-1349375">
              <a:spcBef>
                <a:spcPct val="20000"/>
              </a:spcBef>
            </a:pPr>
            <a:r>
              <a:rPr lang="en-US" altLang="zh-CN" sz="2400" dirty="0"/>
              <a:t>Data source: MWR: China Flood and Drought Disaster Bulletin 2019, China Water Power Press, Beijing, 2020. </a:t>
            </a:r>
            <a:r>
              <a:rPr lang="zh-CN" altLang="en-US" sz="2400" dirty="0"/>
              <a:t>中国水旱灾害公报</a:t>
            </a:r>
            <a:r>
              <a:rPr lang="en-US" altLang="zh-CN" sz="2400" dirty="0"/>
              <a:t>2019</a:t>
            </a:r>
            <a:r>
              <a:rPr lang="zh-CN" altLang="en-US" sz="2400" dirty="0"/>
              <a:t>，中国水利出版社，北京，</a:t>
            </a:r>
            <a:r>
              <a:rPr lang="en-US" altLang="zh-CN" sz="2400" dirty="0"/>
              <a:t>2020</a:t>
            </a:r>
            <a:endParaRPr lang="zh-CN" altLang="en-US" sz="2400" dirty="0"/>
          </a:p>
        </p:txBody>
      </p:sp>
      <p:sp>
        <p:nvSpPr>
          <p:cNvPr id="6" name="灯片编号占位符 3"/>
          <p:cNvSpPr>
            <a:spLocks noGrp="1"/>
          </p:cNvSpPr>
          <p:nvPr>
            <p:ph type="sldNum" sz="quarter" idx="12"/>
          </p:nvPr>
        </p:nvSpPr>
        <p:spPr>
          <a:xfrm>
            <a:off x="11530012" y="6413600"/>
            <a:ext cx="485776" cy="365125"/>
          </a:xfrm>
        </p:spPr>
        <p:txBody>
          <a:bodyPr/>
          <a:lstStyle/>
          <a:p>
            <a:fld id="{B04E53C5-AD67-4B9E-BA26-A852CF4770A6}" type="slidenum">
              <a:rPr lang="zh-CN" altLang="en-US" sz="1800" smtClean="0">
                <a:solidFill>
                  <a:schemeClr val="tx1"/>
                </a:solidFill>
              </a:rPr>
            </a:fld>
            <a:endParaRPr lang="zh-CN" altLang="en-US" sz="1800" dirty="0">
              <a:solidFill>
                <a:schemeClr val="tx1"/>
              </a:solidFill>
            </a:endParaRPr>
          </a:p>
        </p:txBody>
      </p:sp>
      <p:grpSp>
        <p:nvGrpSpPr>
          <p:cNvPr id="4" name="组合 3"/>
          <p:cNvGrpSpPr/>
          <p:nvPr/>
        </p:nvGrpSpPr>
        <p:grpSpPr>
          <a:xfrm>
            <a:off x="511504" y="1503848"/>
            <a:ext cx="11018508" cy="3877446"/>
            <a:chOff x="511504" y="1503848"/>
            <a:chExt cx="11018508" cy="3877446"/>
          </a:xfrm>
        </p:grpSpPr>
        <p:pic>
          <p:nvPicPr>
            <p:cNvPr id="7" name="图片 6"/>
            <p:cNvPicPr>
              <a:picLocks noChangeAspect="1"/>
            </p:cNvPicPr>
            <p:nvPr/>
          </p:nvPicPr>
          <p:blipFill>
            <a:blip r:embed="rId1"/>
            <a:stretch>
              <a:fillRect/>
            </a:stretch>
          </p:blipFill>
          <p:spPr>
            <a:xfrm>
              <a:off x="511504" y="1503848"/>
              <a:ext cx="5381296" cy="3877446"/>
            </a:xfrm>
            <a:prstGeom prst="rect">
              <a:avLst/>
            </a:prstGeom>
          </p:spPr>
        </p:pic>
        <p:pic>
          <p:nvPicPr>
            <p:cNvPr id="8" name="图片 7"/>
            <p:cNvPicPr>
              <a:picLocks noChangeAspect="1"/>
            </p:cNvPicPr>
            <p:nvPr/>
          </p:nvPicPr>
          <p:blipFill>
            <a:blip r:embed="rId2"/>
            <a:stretch>
              <a:fillRect/>
            </a:stretch>
          </p:blipFill>
          <p:spPr>
            <a:xfrm>
              <a:off x="6096000" y="1503848"/>
              <a:ext cx="5434012" cy="3877446"/>
            </a:xfrm>
            <a:prstGeom prst="rect">
              <a:avLst/>
            </a:prstGeom>
          </p:spPr>
        </p:pic>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83784" y="1143367"/>
            <a:ext cx="6454213" cy="1354460"/>
          </a:xfrm>
        </p:spPr>
        <p:txBody>
          <a:bodyPr>
            <a:noAutofit/>
          </a:bodyPr>
          <a:lstStyle/>
          <a:p>
            <a:r>
              <a:rPr lang="en-US" altLang="zh-CN" sz="2000" dirty="0">
                <a:solidFill>
                  <a:schemeClr val="accent1">
                    <a:lumMod val="50000"/>
                  </a:schemeClr>
                </a:solidFill>
                <a:latin typeface="Arial" panose="020B0604020202020204" pitchFamily="34" charset="0"/>
                <a:cs typeface="Arial" panose="020B0604020202020204" pitchFamily="34" charset="0"/>
              </a:rPr>
              <a:t>Since 2006, more than 100 cities were inundated every year, the annual total flood damages is proportional to the number of affected cities.</a:t>
            </a:r>
            <a:r>
              <a:rPr lang="en-US" altLang="zh-CN" sz="2000" dirty="0">
                <a:latin typeface="Arial" panose="020B0604020202020204" pitchFamily="34" charset="0"/>
                <a:cs typeface="Arial" panose="020B0604020202020204" pitchFamily="34" charset="0"/>
              </a:rPr>
              <a:t>2006</a:t>
            </a:r>
            <a:r>
              <a:rPr lang="zh-CN" altLang="en-US" sz="2000" dirty="0">
                <a:latin typeface="Arial" panose="020B0604020202020204" pitchFamily="34" charset="0"/>
                <a:cs typeface="Arial" panose="020B0604020202020204" pitchFamily="34" charset="0"/>
              </a:rPr>
              <a:t>年以来每年受淹城市都在百座以上，年洪灾损失总数与受淹城市数乘正比</a:t>
            </a:r>
            <a:r>
              <a:rPr lang="en-US" altLang="zh-CN" sz="2000" dirty="0">
                <a:solidFill>
                  <a:schemeClr val="accent1">
                    <a:lumMod val="75000"/>
                  </a:schemeClr>
                </a:solidFill>
                <a:latin typeface="Arial" panose="020B0604020202020204" pitchFamily="34" charset="0"/>
                <a:cs typeface="Arial" panose="020B0604020202020204" pitchFamily="34" charset="0"/>
              </a:rPr>
              <a:t>.</a:t>
            </a:r>
            <a:endParaRPr lang="zh-CN" altLang="en-US" sz="2000" dirty="0">
              <a:latin typeface="Arial" panose="020B0604020202020204" pitchFamily="34" charset="0"/>
              <a:cs typeface="Arial" panose="020B0604020202020204" pitchFamily="34" charset="0"/>
            </a:endParaRPr>
          </a:p>
        </p:txBody>
      </p:sp>
      <p:sp>
        <p:nvSpPr>
          <p:cNvPr id="4" name="Rectangle 2"/>
          <p:cNvSpPr txBox="1">
            <a:spLocks noChangeArrowheads="1"/>
          </p:cNvSpPr>
          <p:nvPr/>
        </p:nvSpPr>
        <p:spPr>
          <a:xfrm>
            <a:off x="394393" y="15768"/>
            <a:ext cx="9589361" cy="134054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l"/>
            <a:r>
              <a:rPr lang="en-US" altLang="zh-CN" sz="4000" b="1" dirty="0">
                <a:solidFill>
                  <a:schemeClr val="accent1">
                    <a:lumMod val="50000"/>
                  </a:schemeClr>
                </a:solidFill>
              </a:rPr>
              <a:t>Challenges on urban flood prevention</a:t>
            </a:r>
            <a:endParaRPr lang="en-US" altLang="zh-CN" sz="4000" b="1" dirty="0">
              <a:solidFill>
                <a:schemeClr val="accent1">
                  <a:lumMod val="50000"/>
                </a:schemeClr>
              </a:solidFill>
            </a:endParaRPr>
          </a:p>
          <a:p>
            <a:pPr lvl="0" algn="l"/>
            <a:r>
              <a:rPr lang="zh-CN" altLang="en-US" sz="4000" b="1" dirty="0">
                <a:solidFill>
                  <a:schemeClr val="accent2">
                    <a:lumMod val="75000"/>
                  </a:schemeClr>
                </a:solidFill>
              </a:rPr>
              <a:t>城市防洪面临的挑战</a:t>
            </a:r>
            <a:endParaRPr lang="zh-CN" altLang="zh-CN" sz="4000" b="1" dirty="0">
              <a:solidFill>
                <a:schemeClr val="accent2">
                  <a:lumMod val="75000"/>
                </a:schemeClr>
              </a:solidFill>
            </a:endParaRPr>
          </a:p>
        </p:txBody>
      </p:sp>
      <p:grpSp>
        <p:nvGrpSpPr>
          <p:cNvPr id="8" name="组合 7"/>
          <p:cNvGrpSpPr/>
          <p:nvPr/>
        </p:nvGrpSpPr>
        <p:grpSpPr>
          <a:xfrm>
            <a:off x="283785" y="2348880"/>
            <a:ext cx="5955795" cy="4329772"/>
            <a:chOff x="323529" y="2348880"/>
            <a:chExt cx="8280919" cy="4329772"/>
          </a:xfrm>
        </p:grpSpPr>
        <p:graphicFrame>
          <p:nvGraphicFramePr>
            <p:cNvPr id="5" name="图表 4"/>
            <p:cNvGraphicFramePr/>
            <p:nvPr/>
          </p:nvGraphicFramePr>
          <p:xfrm>
            <a:off x="755576" y="2492896"/>
            <a:ext cx="7848872" cy="3888432"/>
          </p:xfrm>
          <a:graphic>
            <a:graphicData uri="http://schemas.openxmlformats.org/drawingml/2006/chart">
              <c:chart xmlns:c="http://schemas.openxmlformats.org/drawingml/2006/chart" xmlns:r="http://schemas.openxmlformats.org/officeDocument/2006/relationships" r:id="rId1"/>
            </a:graphicData>
          </a:graphic>
        </p:graphicFrame>
        <p:sp>
          <p:nvSpPr>
            <p:cNvPr id="3" name="TextBox 2"/>
            <p:cNvSpPr txBox="1"/>
            <p:nvPr/>
          </p:nvSpPr>
          <p:spPr>
            <a:xfrm>
              <a:off x="1297754" y="6309320"/>
              <a:ext cx="6839413" cy="369332"/>
            </a:xfrm>
            <a:prstGeom prst="rect">
              <a:avLst/>
            </a:prstGeom>
            <a:noFill/>
          </p:spPr>
          <p:txBody>
            <a:bodyPr wrap="square" rtlCol="0">
              <a:spAutoFit/>
            </a:bodyPr>
            <a:lstStyle/>
            <a:p>
              <a:pPr algn="ctr"/>
              <a:r>
                <a:rPr lang="zh-CN" altLang="en-US" dirty="0"/>
                <a:t>受淹城市数</a:t>
              </a:r>
              <a:r>
                <a:rPr lang="en-US" altLang="zh-CN" dirty="0"/>
                <a:t> Number of flooded cities</a:t>
              </a:r>
              <a:r>
                <a:rPr lang="zh-CN" altLang="en-US" dirty="0"/>
                <a:t> </a:t>
              </a:r>
              <a:r>
                <a:rPr lang="en-US" altLang="zh-CN" dirty="0"/>
                <a:t>(2006-2016)</a:t>
              </a:r>
              <a:endParaRPr lang="zh-CN" altLang="en-US" dirty="0"/>
            </a:p>
          </p:txBody>
        </p:sp>
        <p:sp>
          <p:nvSpPr>
            <p:cNvPr id="6" name="TextBox 5"/>
            <p:cNvSpPr txBox="1"/>
            <p:nvPr/>
          </p:nvSpPr>
          <p:spPr>
            <a:xfrm>
              <a:off x="323529" y="2348880"/>
              <a:ext cx="624606" cy="3816424"/>
            </a:xfrm>
            <a:prstGeom prst="rect">
              <a:avLst/>
            </a:prstGeom>
            <a:noFill/>
          </p:spPr>
          <p:txBody>
            <a:bodyPr vert="vert270" wrap="square" rtlCol="0">
              <a:spAutoFit/>
            </a:bodyPr>
            <a:lstStyle/>
            <a:p>
              <a:r>
                <a:rPr lang="en-US" altLang="zh-CN" dirty="0"/>
                <a:t>Annual direct flood damages (10</a:t>
              </a:r>
              <a:r>
                <a:rPr lang="en-US" altLang="zh-CN" baseline="30000" dirty="0"/>
                <a:t>9</a:t>
              </a:r>
              <a:r>
                <a:rPr lang="en-US" altLang="zh-CN" dirty="0"/>
                <a:t> CNY)</a:t>
              </a:r>
              <a:endParaRPr lang="zh-CN" altLang="en-US" dirty="0"/>
            </a:p>
          </p:txBody>
        </p:sp>
        <p:sp>
          <p:nvSpPr>
            <p:cNvPr id="9" name="TextBox 8"/>
            <p:cNvSpPr txBox="1"/>
            <p:nvPr/>
          </p:nvSpPr>
          <p:spPr>
            <a:xfrm>
              <a:off x="2823495" y="4972526"/>
              <a:ext cx="905739" cy="369332"/>
            </a:xfrm>
            <a:prstGeom prst="rect">
              <a:avLst/>
            </a:prstGeom>
            <a:solidFill>
              <a:schemeClr val="bg1"/>
            </a:solidFill>
          </p:spPr>
          <p:txBody>
            <a:bodyPr wrap="square" rtlCol="0">
              <a:spAutoFit/>
            </a:bodyPr>
            <a:lstStyle/>
            <a:p>
              <a:r>
                <a:rPr lang="en-US" altLang="zh-CN" dirty="0"/>
                <a:t>2007</a:t>
              </a:r>
              <a:endParaRPr lang="zh-CN" altLang="en-US" dirty="0"/>
            </a:p>
          </p:txBody>
        </p:sp>
        <p:sp>
          <p:nvSpPr>
            <p:cNvPr id="11" name="TextBox 10"/>
            <p:cNvSpPr txBox="1"/>
            <p:nvPr/>
          </p:nvSpPr>
          <p:spPr>
            <a:xfrm>
              <a:off x="3121230" y="4675202"/>
              <a:ext cx="905739" cy="369332"/>
            </a:xfrm>
            <a:prstGeom prst="rect">
              <a:avLst/>
            </a:prstGeom>
            <a:solidFill>
              <a:schemeClr val="bg1"/>
            </a:solidFill>
          </p:spPr>
          <p:txBody>
            <a:bodyPr wrap="square" rtlCol="0">
              <a:spAutoFit/>
            </a:bodyPr>
            <a:lstStyle/>
            <a:p>
              <a:r>
                <a:rPr lang="en-US" altLang="zh-CN" dirty="0"/>
                <a:t>2006</a:t>
              </a:r>
              <a:endParaRPr lang="zh-CN" altLang="en-US" dirty="0"/>
            </a:p>
          </p:txBody>
        </p:sp>
        <p:sp>
          <p:nvSpPr>
            <p:cNvPr id="12" name="TextBox 11"/>
            <p:cNvSpPr txBox="1"/>
            <p:nvPr/>
          </p:nvSpPr>
          <p:spPr>
            <a:xfrm>
              <a:off x="4613643" y="5147900"/>
              <a:ext cx="1039345" cy="369332"/>
            </a:xfrm>
            <a:prstGeom prst="rect">
              <a:avLst/>
            </a:prstGeom>
            <a:solidFill>
              <a:schemeClr val="bg1"/>
            </a:solidFill>
          </p:spPr>
          <p:txBody>
            <a:bodyPr wrap="square" rtlCol="0">
              <a:spAutoFit/>
            </a:bodyPr>
            <a:lstStyle/>
            <a:p>
              <a:r>
                <a:rPr lang="en-US" altLang="zh-CN" dirty="0"/>
                <a:t>2009</a:t>
              </a:r>
              <a:endParaRPr lang="zh-CN" altLang="en-US" dirty="0"/>
            </a:p>
          </p:txBody>
        </p:sp>
        <p:sp>
          <p:nvSpPr>
            <p:cNvPr id="13" name="TextBox 12"/>
            <p:cNvSpPr txBox="1"/>
            <p:nvPr/>
          </p:nvSpPr>
          <p:spPr>
            <a:xfrm>
              <a:off x="4571999" y="4797152"/>
              <a:ext cx="1039345" cy="369332"/>
            </a:xfrm>
            <a:prstGeom prst="rect">
              <a:avLst/>
            </a:prstGeom>
            <a:noFill/>
          </p:spPr>
          <p:txBody>
            <a:bodyPr wrap="square" rtlCol="0">
              <a:spAutoFit/>
            </a:bodyPr>
            <a:lstStyle/>
            <a:p>
              <a:r>
                <a:rPr lang="en-US" altLang="zh-CN" dirty="0"/>
                <a:t>2011</a:t>
              </a:r>
              <a:endParaRPr lang="zh-CN" altLang="en-US" dirty="0"/>
            </a:p>
          </p:txBody>
        </p:sp>
        <p:sp>
          <p:nvSpPr>
            <p:cNvPr id="15" name="TextBox 14"/>
            <p:cNvSpPr txBox="1"/>
            <p:nvPr/>
          </p:nvSpPr>
          <p:spPr>
            <a:xfrm>
              <a:off x="3923929" y="4427820"/>
              <a:ext cx="989025" cy="369332"/>
            </a:xfrm>
            <a:prstGeom prst="rect">
              <a:avLst/>
            </a:prstGeom>
            <a:noFill/>
          </p:spPr>
          <p:txBody>
            <a:bodyPr wrap="square" rtlCol="0">
              <a:spAutoFit/>
            </a:bodyPr>
            <a:lstStyle/>
            <a:p>
              <a:r>
                <a:rPr lang="en-US" altLang="zh-CN" dirty="0"/>
                <a:t>2014</a:t>
              </a:r>
              <a:endParaRPr lang="zh-CN" altLang="en-US" dirty="0"/>
            </a:p>
          </p:txBody>
        </p:sp>
        <p:sp>
          <p:nvSpPr>
            <p:cNvPr id="16" name="TextBox 15"/>
            <p:cNvSpPr txBox="1"/>
            <p:nvPr/>
          </p:nvSpPr>
          <p:spPr>
            <a:xfrm>
              <a:off x="5292079" y="4571836"/>
              <a:ext cx="1117426" cy="369332"/>
            </a:xfrm>
            <a:prstGeom prst="rect">
              <a:avLst/>
            </a:prstGeom>
            <a:noFill/>
          </p:spPr>
          <p:txBody>
            <a:bodyPr wrap="square" rtlCol="0">
              <a:spAutoFit/>
            </a:bodyPr>
            <a:lstStyle/>
            <a:p>
              <a:r>
                <a:rPr lang="en-US" altLang="zh-CN" dirty="0"/>
                <a:t>2015</a:t>
              </a:r>
              <a:endParaRPr lang="zh-CN" altLang="en-US" dirty="0"/>
            </a:p>
          </p:txBody>
        </p:sp>
        <p:sp>
          <p:nvSpPr>
            <p:cNvPr id="17" name="TextBox 16"/>
            <p:cNvSpPr txBox="1"/>
            <p:nvPr/>
          </p:nvSpPr>
          <p:spPr>
            <a:xfrm>
              <a:off x="5231105" y="3532366"/>
              <a:ext cx="945648" cy="369332"/>
            </a:xfrm>
            <a:prstGeom prst="rect">
              <a:avLst/>
            </a:prstGeom>
            <a:solidFill>
              <a:schemeClr val="bg1"/>
            </a:solidFill>
          </p:spPr>
          <p:txBody>
            <a:bodyPr wrap="square" rtlCol="0">
              <a:spAutoFit/>
            </a:bodyPr>
            <a:lstStyle/>
            <a:p>
              <a:r>
                <a:rPr lang="en-US" altLang="zh-CN" dirty="0"/>
                <a:t>2012</a:t>
              </a:r>
              <a:endParaRPr lang="zh-CN" altLang="en-US" dirty="0"/>
            </a:p>
          </p:txBody>
        </p:sp>
        <p:sp>
          <p:nvSpPr>
            <p:cNvPr id="18" name="TextBox 17"/>
            <p:cNvSpPr txBox="1"/>
            <p:nvPr/>
          </p:nvSpPr>
          <p:spPr>
            <a:xfrm>
              <a:off x="5894849" y="3032956"/>
              <a:ext cx="940442" cy="369332"/>
            </a:xfrm>
            <a:prstGeom prst="rect">
              <a:avLst/>
            </a:prstGeom>
            <a:noFill/>
          </p:spPr>
          <p:txBody>
            <a:bodyPr wrap="square" rtlCol="0">
              <a:spAutoFit/>
            </a:bodyPr>
            <a:lstStyle/>
            <a:p>
              <a:r>
                <a:rPr lang="en-US" altLang="zh-CN" dirty="0"/>
                <a:t>2016</a:t>
              </a:r>
              <a:endParaRPr lang="zh-CN" altLang="en-US" dirty="0"/>
            </a:p>
          </p:txBody>
        </p:sp>
        <p:sp>
          <p:nvSpPr>
            <p:cNvPr id="19" name="TextBox 18"/>
            <p:cNvSpPr txBox="1"/>
            <p:nvPr/>
          </p:nvSpPr>
          <p:spPr>
            <a:xfrm>
              <a:off x="7049915" y="3451066"/>
              <a:ext cx="1113088" cy="369332"/>
            </a:xfrm>
            <a:prstGeom prst="rect">
              <a:avLst/>
            </a:prstGeom>
            <a:noFill/>
          </p:spPr>
          <p:txBody>
            <a:bodyPr wrap="square" rtlCol="0">
              <a:spAutoFit/>
            </a:bodyPr>
            <a:lstStyle/>
            <a:p>
              <a:r>
                <a:rPr lang="en-US" altLang="zh-CN" dirty="0"/>
                <a:t>2013</a:t>
              </a:r>
              <a:endParaRPr lang="zh-CN" altLang="en-US" dirty="0"/>
            </a:p>
          </p:txBody>
        </p:sp>
        <p:sp>
          <p:nvSpPr>
            <p:cNvPr id="20" name="TextBox 19"/>
            <p:cNvSpPr txBox="1"/>
            <p:nvPr/>
          </p:nvSpPr>
          <p:spPr>
            <a:xfrm>
              <a:off x="7337954" y="3059668"/>
              <a:ext cx="952588" cy="369332"/>
            </a:xfrm>
            <a:prstGeom prst="rect">
              <a:avLst/>
            </a:prstGeom>
            <a:noFill/>
          </p:spPr>
          <p:txBody>
            <a:bodyPr wrap="square" rtlCol="0">
              <a:spAutoFit/>
            </a:bodyPr>
            <a:lstStyle/>
            <a:p>
              <a:r>
                <a:rPr lang="en-US" altLang="zh-CN" dirty="0"/>
                <a:t>2010</a:t>
              </a:r>
              <a:endParaRPr lang="zh-CN" altLang="en-US" dirty="0"/>
            </a:p>
          </p:txBody>
        </p:sp>
        <p:sp>
          <p:nvSpPr>
            <p:cNvPr id="7" name="TextBox 6"/>
            <p:cNvSpPr txBox="1"/>
            <p:nvPr/>
          </p:nvSpPr>
          <p:spPr>
            <a:xfrm>
              <a:off x="3707905" y="5229200"/>
              <a:ext cx="905739" cy="369332"/>
            </a:xfrm>
            <a:prstGeom prst="rect">
              <a:avLst/>
            </a:prstGeom>
            <a:noFill/>
          </p:spPr>
          <p:txBody>
            <a:bodyPr wrap="square" rtlCol="0">
              <a:spAutoFit/>
            </a:bodyPr>
            <a:lstStyle/>
            <a:p>
              <a:r>
                <a:rPr lang="en-US" altLang="zh-CN" dirty="0"/>
                <a:t>2008</a:t>
              </a:r>
              <a:endParaRPr lang="zh-CN" altLang="en-US" dirty="0"/>
            </a:p>
          </p:txBody>
        </p:sp>
      </p:grpSp>
      <p:cxnSp>
        <p:nvCxnSpPr>
          <p:cNvPr id="14" name="直接连接符 13"/>
          <p:cNvCxnSpPr/>
          <p:nvPr/>
        </p:nvCxnSpPr>
        <p:spPr>
          <a:xfrm>
            <a:off x="1171947" y="4077072"/>
            <a:ext cx="4968552"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243231" y="3779748"/>
            <a:ext cx="648072" cy="369332"/>
          </a:xfrm>
          <a:prstGeom prst="rect">
            <a:avLst/>
          </a:prstGeom>
          <a:noFill/>
        </p:spPr>
        <p:txBody>
          <a:bodyPr wrap="square" rtlCol="0">
            <a:spAutoFit/>
          </a:bodyPr>
          <a:lstStyle/>
          <a:p>
            <a:r>
              <a:rPr lang="en-US" altLang="zh-CN" dirty="0"/>
              <a:t>1998</a:t>
            </a:r>
            <a:endParaRPr lang="zh-CN" altLang="en-US" dirty="0"/>
          </a:p>
        </p:txBody>
      </p:sp>
      <p:grpSp>
        <p:nvGrpSpPr>
          <p:cNvPr id="38" name="组合 37"/>
          <p:cNvGrpSpPr/>
          <p:nvPr/>
        </p:nvGrpSpPr>
        <p:grpSpPr>
          <a:xfrm>
            <a:off x="6286245" y="929305"/>
            <a:ext cx="5761310" cy="3147767"/>
            <a:chOff x="-352427" y="1395038"/>
            <a:chExt cx="7262193" cy="3541243"/>
          </a:xfrm>
        </p:grpSpPr>
        <p:grpSp>
          <p:nvGrpSpPr>
            <p:cNvPr id="39" name="组合 43"/>
            <p:cNvGrpSpPr/>
            <p:nvPr/>
          </p:nvGrpSpPr>
          <p:grpSpPr>
            <a:xfrm>
              <a:off x="-352427" y="1395038"/>
              <a:ext cx="7262193" cy="3541243"/>
              <a:chOff x="4518888" y="1496307"/>
              <a:chExt cx="4425027" cy="2688805"/>
            </a:xfrm>
          </p:grpSpPr>
          <p:sp>
            <p:nvSpPr>
              <p:cNvPr id="43" name="TextBox 42"/>
              <p:cNvSpPr txBox="1"/>
              <p:nvPr/>
            </p:nvSpPr>
            <p:spPr>
              <a:xfrm>
                <a:off x="6956993" y="3147414"/>
                <a:ext cx="1882166" cy="527725"/>
              </a:xfrm>
              <a:prstGeom prst="rect">
                <a:avLst/>
              </a:prstGeom>
              <a:noFill/>
            </p:spPr>
            <p:txBody>
              <a:bodyPr wrap="square" rtlCol="0">
                <a:spAutoFit/>
              </a:bodyPr>
              <a:lstStyle/>
              <a:p>
                <a:r>
                  <a:rPr lang="en-US" altLang="zh-CN" dirty="0"/>
                  <a:t>Inherent flood damage features </a:t>
                </a:r>
                <a:r>
                  <a:rPr lang="zh-CN" altLang="en-US" dirty="0"/>
                  <a:t>原有损失特征</a:t>
                </a:r>
                <a:endParaRPr lang="zh-CN" altLang="en-US" dirty="0"/>
              </a:p>
            </p:txBody>
          </p:sp>
          <p:cxnSp>
            <p:nvCxnSpPr>
              <p:cNvPr id="44" name="直接箭头连接符 43"/>
              <p:cNvCxnSpPr/>
              <p:nvPr/>
            </p:nvCxnSpPr>
            <p:spPr>
              <a:xfrm>
                <a:off x="5241711" y="3826762"/>
                <a:ext cx="2736304" cy="0"/>
              </a:xfrm>
              <a:prstGeom prst="straightConnector1">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45" name="直接箭头连接符 44"/>
              <p:cNvCxnSpPr/>
              <p:nvPr/>
            </p:nvCxnSpPr>
            <p:spPr>
              <a:xfrm flipV="1">
                <a:off x="5114549" y="1882546"/>
                <a:ext cx="0" cy="1952600"/>
              </a:xfrm>
              <a:prstGeom prst="straightConnector1">
                <a:avLst/>
              </a:prstGeom>
              <a:ln w="25400">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46" name="任意多边形 45"/>
              <p:cNvSpPr/>
              <p:nvPr/>
            </p:nvSpPr>
            <p:spPr>
              <a:xfrm>
                <a:off x="5238340" y="2296439"/>
                <a:ext cx="2910881" cy="1528381"/>
              </a:xfrm>
              <a:custGeom>
                <a:avLst/>
                <a:gdLst>
                  <a:gd name="connsiteX0" fmla="*/ 0 w 2686833"/>
                  <a:gd name="connsiteY0" fmla="*/ 1781504 h 1781504"/>
                  <a:gd name="connsiteX1" fmla="*/ 378373 w 2686833"/>
                  <a:gd name="connsiteY1" fmla="*/ 1749973 h 1781504"/>
                  <a:gd name="connsiteX2" fmla="*/ 614856 w 2686833"/>
                  <a:gd name="connsiteY2" fmla="*/ 1608083 h 1781504"/>
                  <a:gd name="connsiteX3" fmla="*/ 914400 w 2686833"/>
                  <a:gd name="connsiteY3" fmla="*/ 1340069 h 1781504"/>
                  <a:gd name="connsiteX4" fmla="*/ 1198180 w 2686833"/>
                  <a:gd name="connsiteY4" fmla="*/ 1024759 h 1781504"/>
                  <a:gd name="connsiteX5" fmla="*/ 1434662 w 2686833"/>
                  <a:gd name="connsiteY5" fmla="*/ 630621 h 1781504"/>
                  <a:gd name="connsiteX6" fmla="*/ 1686911 w 2686833"/>
                  <a:gd name="connsiteY6" fmla="*/ 252249 h 1781504"/>
                  <a:gd name="connsiteX7" fmla="*/ 2128345 w 2686833"/>
                  <a:gd name="connsiteY7" fmla="*/ 47297 h 1781504"/>
                  <a:gd name="connsiteX8" fmla="*/ 2632842 w 2686833"/>
                  <a:gd name="connsiteY8" fmla="*/ 15766 h 1781504"/>
                  <a:gd name="connsiteX9" fmla="*/ 2648607 w 2686833"/>
                  <a:gd name="connsiteY9" fmla="*/ 0 h 1781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86833" h="1781504">
                    <a:moveTo>
                      <a:pt x="0" y="1781504"/>
                    </a:moveTo>
                    <a:cubicBezTo>
                      <a:pt x="137948" y="1780190"/>
                      <a:pt x="275897" y="1778876"/>
                      <a:pt x="378373" y="1749973"/>
                    </a:cubicBezTo>
                    <a:cubicBezTo>
                      <a:pt x="480849" y="1721070"/>
                      <a:pt x="525518" y="1676400"/>
                      <a:pt x="614856" y="1608083"/>
                    </a:cubicBezTo>
                    <a:cubicBezTo>
                      <a:pt x="704194" y="1539766"/>
                      <a:pt x="817179" y="1437290"/>
                      <a:pt x="914400" y="1340069"/>
                    </a:cubicBezTo>
                    <a:cubicBezTo>
                      <a:pt x="1011621" y="1242848"/>
                      <a:pt x="1111470" y="1143000"/>
                      <a:pt x="1198180" y="1024759"/>
                    </a:cubicBezTo>
                    <a:cubicBezTo>
                      <a:pt x="1284890" y="906518"/>
                      <a:pt x="1353207" y="759373"/>
                      <a:pt x="1434662" y="630621"/>
                    </a:cubicBezTo>
                    <a:cubicBezTo>
                      <a:pt x="1516117" y="501869"/>
                      <a:pt x="1571297" y="349470"/>
                      <a:pt x="1686911" y="252249"/>
                    </a:cubicBezTo>
                    <a:cubicBezTo>
                      <a:pt x="1802525" y="155028"/>
                      <a:pt x="1970690" y="86711"/>
                      <a:pt x="2128345" y="47297"/>
                    </a:cubicBezTo>
                    <a:cubicBezTo>
                      <a:pt x="2286000" y="7883"/>
                      <a:pt x="2546132" y="23649"/>
                      <a:pt x="2632842" y="15766"/>
                    </a:cubicBezTo>
                    <a:cubicBezTo>
                      <a:pt x="2719552" y="7883"/>
                      <a:pt x="2684079" y="3941"/>
                      <a:pt x="2648607" y="0"/>
                    </a:cubicBezTo>
                  </a:path>
                </a:pathLst>
              </a:custGeom>
            </p:spPr>
            <p:style>
              <a:lnRef idx="3">
                <a:schemeClr val="accent4"/>
              </a:lnRef>
              <a:fillRef idx="0">
                <a:schemeClr val="accent4"/>
              </a:fillRef>
              <a:effectRef idx="2">
                <a:schemeClr val="accent4"/>
              </a:effectRef>
              <a:fontRef idx="minor">
                <a:schemeClr val="tx1"/>
              </a:fontRef>
            </p:style>
            <p:txBody>
              <a:bodyPr rtlCol="0" anchor="ctr"/>
              <a:lstStyle/>
              <a:p>
                <a:pPr algn="ctr"/>
                <a:endParaRPr lang="zh-CN" altLang="en-US"/>
              </a:p>
            </p:txBody>
          </p:sp>
          <p:sp>
            <p:nvSpPr>
              <p:cNvPr id="47" name="任意多边形 46"/>
              <p:cNvSpPr/>
              <p:nvPr/>
            </p:nvSpPr>
            <p:spPr>
              <a:xfrm>
                <a:off x="5222573" y="2296439"/>
                <a:ext cx="2394430" cy="1524748"/>
              </a:xfrm>
              <a:custGeom>
                <a:avLst/>
                <a:gdLst>
                  <a:gd name="connsiteX0" fmla="*/ 0 w 2144110"/>
                  <a:gd name="connsiteY0" fmla="*/ 1403131 h 1415267"/>
                  <a:gd name="connsiteX1" fmla="*/ 472965 w 2144110"/>
                  <a:gd name="connsiteY1" fmla="*/ 1403131 h 1415267"/>
                  <a:gd name="connsiteX2" fmla="*/ 930165 w 2144110"/>
                  <a:gd name="connsiteY2" fmla="*/ 1277007 h 1415267"/>
                  <a:gd name="connsiteX3" fmla="*/ 1135117 w 2144110"/>
                  <a:gd name="connsiteY3" fmla="*/ 1008993 h 1415267"/>
                  <a:gd name="connsiteX4" fmla="*/ 1213945 w 2144110"/>
                  <a:gd name="connsiteY4" fmla="*/ 709448 h 1415267"/>
                  <a:gd name="connsiteX5" fmla="*/ 1355834 w 2144110"/>
                  <a:gd name="connsiteY5" fmla="*/ 378373 h 1415267"/>
                  <a:gd name="connsiteX6" fmla="*/ 1671145 w 2144110"/>
                  <a:gd name="connsiteY6" fmla="*/ 126124 h 1415267"/>
                  <a:gd name="connsiteX7" fmla="*/ 2144110 w 2144110"/>
                  <a:gd name="connsiteY7" fmla="*/ 0 h 141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44110" h="1415267">
                    <a:moveTo>
                      <a:pt x="0" y="1403131"/>
                    </a:moveTo>
                    <a:cubicBezTo>
                      <a:pt x="158969" y="1413641"/>
                      <a:pt x="317938" y="1424152"/>
                      <a:pt x="472965" y="1403131"/>
                    </a:cubicBezTo>
                    <a:cubicBezTo>
                      <a:pt x="627992" y="1382110"/>
                      <a:pt x="819806" y="1342697"/>
                      <a:pt x="930165" y="1277007"/>
                    </a:cubicBezTo>
                    <a:cubicBezTo>
                      <a:pt x="1040524" y="1211317"/>
                      <a:pt x="1087820" y="1103586"/>
                      <a:pt x="1135117" y="1008993"/>
                    </a:cubicBezTo>
                    <a:cubicBezTo>
                      <a:pt x="1182414" y="914400"/>
                      <a:pt x="1177159" y="814551"/>
                      <a:pt x="1213945" y="709448"/>
                    </a:cubicBezTo>
                    <a:cubicBezTo>
                      <a:pt x="1250731" y="604345"/>
                      <a:pt x="1279634" y="475593"/>
                      <a:pt x="1355834" y="378373"/>
                    </a:cubicBezTo>
                    <a:cubicBezTo>
                      <a:pt x="1432034" y="281153"/>
                      <a:pt x="1539766" y="189186"/>
                      <a:pt x="1671145" y="126124"/>
                    </a:cubicBezTo>
                    <a:cubicBezTo>
                      <a:pt x="1802524" y="63062"/>
                      <a:pt x="1973317" y="31531"/>
                      <a:pt x="2144110" y="0"/>
                    </a:cubicBezTo>
                  </a:path>
                </a:pathLst>
              </a:cu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zh-CN" altLang="en-US"/>
              </a:p>
            </p:txBody>
          </p:sp>
          <p:sp>
            <p:nvSpPr>
              <p:cNvPr id="48" name="TextBox 47"/>
              <p:cNvSpPr txBox="1"/>
              <p:nvPr/>
            </p:nvSpPr>
            <p:spPr>
              <a:xfrm>
                <a:off x="4518888" y="2330701"/>
                <a:ext cx="607477" cy="1659711"/>
              </a:xfrm>
              <a:prstGeom prst="rect">
                <a:avLst/>
              </a:prstGeom>
              <a:noFill/>
            </p:spPr>
            <p:txBody>
              <a:bodyPr vert="vert270" wrap="square" rtlCol="0">
                <a:spAutoFit/>
              </a:bodyPr>
              <a:lstStyle/>
              <a:p>
                <a:pPr algn="ctr"/>
                <a:r>
                  <a:rPr lang="zh-CN" altLang="en-US" sz="2000" dirty="0"/>
                  <a:t>洪灾损失</a:t>
                </a:r>
                <a:endParaRPr lang="zh-CN" altLang="en-US" sz="2000" dirty="0"/>
              </a:p>
              <a:p>
                <a:pPr algn="ctr"/>
                <a:r>
                  <a:rPr lang="en-US" altLang="zh-CN" sz="2000" dirty="0"/>
                  <a:t>Flood damages</a:t>
                </a:r>
                <a:endParaRPr lang="en-US" altLang="zh-CN" sz="2000" dirty="0"/>
              </a:p>
            </p:txBody>
          </p:sp>
          <p:sp>
            <p:nvSpPr>
              <p:cNvPr id="49" name="TextBox 48"/>
              <p:cNvSpPr txBox="1"/>
              <p:nvPr/>
            </p:nvSpPr>
            <p:spPr>
              <a:xfrm>
                <a:off x="6602655" y="3858425"/>
                <a:ext cx="1897182" cy="326687"/>
              </a:xfrm>
              <a:prstGeom prst="rect">
                <a:avLst/>
              </a:prstGeom>
              <a:noFill/>
            </p:spPr>
            <p:txBody>
              <a:bodyPr wrap="square" rtlCol="0">
                <a:spAutoFit/>
              </a:bodyPr>
              <a:lstStyle/>
              <a:p>
                <a:r>
                  <a:rPr lang="zh-CN" altLang="en-US" sz="2000" dirty="0"/>
                  <a:t>重现期</a:t>
                </a:r>
                <a:r>
                  <a:rPr lang="en-US" altLang="zh-CN" sz="2000" dirty="0"/>
                  <a:t>Return period</a:t>
                </a:r>
                <a:endParaRPr lang="zh-CN" altLang="en-US" sz="2000" dirty="0"/>
              </a:p>
            </p:txBody>
          </p:sp>
          <p:sp>
            <p:nvSpPr>
              <p:cNvPr id="50" name="任意多边形 49"/>
              <p:cNvSpPr/>
              <p:nvPr/>
            </p:nvSpPr>
            <p:spPr>
              <a:xfrm>
                <a:off x="5241711" y="2116918"/>
                <a:ext cx="2818806" cy="1705447"/>
              </a:xfrm>
              <a:custGeom>
                <a:avLst/>
                <a:gdLst>
                  <a:gd name="connsiteX0" fmla="*/ 0 w 2619213"/>
                  <a:gd name="connsiteY0" fmla="*/ 1890793 h 1901231"/>
                  <a:gd name="connsiteX1" fmla="*/ 418454 w 2619213"/>
                  <a:gd name="connsiteY1" fmla="*/ 1890793 h 1901231"/>
                  <a:gd name="connsiteX2" fmla="*/ 759417 w 2619213"/>
                  <a:gd name="connsiteY2" fmla="*/ 1782305 h 1901231"/>
                  <a:gd name="connsiteX3" fmla="*/ 1100379 w 2619213"/>
                  <a:gd name="connsiteY3" fmla="*/ 1689315 h 1901231"/>
                  <a:gd name="connsiteX4" fmla="*/ 1348352 w 2619213"/>
                  <a:gd name="connsiteY4" fmla="*/ 1518834 h 1901231"/>
                  <a:gd name="connsiteX5" fmla="*/ 1487837 w 2619213"/>
                  <a:gd name="connsiteY5" fmla="*/ 1301858 h 1901231"/>
                  <a:gd name="connsiteX6" fmla="*/ 1596325 w 2619213"/>
                  <a:gd name="connsiteY6" fmla="*/ 929899 h 1901231"/>
                  <a:gd name="connsiteX7" fmla="*/ 1642820 w 2619213"/>
                  <a:gd name="connsiteY7" fmla="*/ 619932 h 1901231"/>
                  <a:gd name="connsiteX8" fmla="*/ 1689315 w 2619213"/>
                  <a:gd name="connsiteY8" fmla="*/ 433953 h 1901231"/>
                  <a:gd name="connsiteX9" fmla="*/ 1782305 w 2619213"/>
                  <a:gd name="connsiteY9" fmla="*/ 294468 h 1901231"/>
                  <a:gd name="connsiteX10" fmla="*/ 2045776 w 2619213"/>
                  <a:gd name="connsiteY10" fmla="*/ 139485 h 1901231"/>
                  <a:gd name="connsiteX11" fmla="*/ 2293749 w 2619213"/>
                  <a:gd name="connsiteY11" fmla="*/ 61993 h 1901231"/>
                  <a:gd name="connsiteX12" fmla="*/ 2619213 w 2619213"/>
                  <a:gd name="connsiteY12" fmla="*/ 0 h 1901231"/>
                  <a:gd name="connsiteX13" fmla="*/ 2619213 w 2619213"/>
                  <a:gd name="connsiteY13" fmla="*/ 0 h 1901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19213" h="1901231">
                    <a:moveTo>
                      <a:pt x="0" y="1890793"/>
                    </a:moveTo>
                    <a:cubicBezTo>
                      <a:pt x="145942" y="1899833"/>
                      <a:pt x="291885" y="1908874"/>
                      <a:pt x="418454" y="1890793"/>
                    </a:cubicBezTo>
                    <a:cubicBezTo>
                      <a:pt x="545023" y="1872712"/>
                      <a:pt x="645763" y="1815885"/>
                      <a:pt x="759417" y="1782305"/>
                    </a:cubicBezTo>
                    <a:cubicBezTo>
                      <a:pt x="873071" y="1748725"/>
                      <a:pt x="1002223" y="1733227"/>
                      <a:pt x="1100379" y="1689315"/>
                    </a:cubicBezTo>
                    <a:cubicBezTo>
                      <a:pt x="1198535" y="1645403"/>
                      <a:pt x="1283776" y="1583410"/>
                      <a:pt x="1348352" y="1518834"/>
                    </a:cubicBezTo>
                    <a:cubicBezTo>
                      <a:pt x="1412928" y="1454258"/>
                      <a:pt x="1446508" y="1400014"/>
                      <a:pt x="1487837" y="1301858"/>
                    </a:cubicBezTo>
                    <a:cubicBezTo>
                      <a:pt x="1529166" y="1203702"/>
                      <a:pt x="1570495" y="1043553"/>
                      <a:pt x="1596325" y="929899"/>
                    </a:cubicBezTo>
                    <a:cubicBezTo>
                      <a:pt x="1622155" y="816245"/>
                      <a:pt x="1627322" y="702590"/>
                      <a:pt x="1642820" y="619932"/>
                    </a:cubicBezTo>
                    <a:cubicBezTo>
                      <a:pt x="1658318" y="537274"/>
                      <a:pt x="1666068" y="488197"/>
                      <a:pt x="1689315" y="433953"/>
                    </a:cubicBezTo>
                    <a:cubicBezTo>
                      <a:pt x="1712562" y="379709"/>
                      <a:pt x="1722895" y="343546"/>
                      <a:pt x="1782305" y="294468"/>
                    </a:cubicBezTo>
                    <a:cubicBezTo>
                      <a:pt x="1841715" y="245390"/>
                      <a:pt x="1960535" y="178231"/>
                      <a:pt x="2045776" y="139485"/>
                    </a:cubicBezTo>
                    <a:cubicBezTo>
                      <a:pt x="2131017" y="100739"/>
                      <a:pt x="2198176" y="85240"/>
                      <a:pt x="2293749" y="61993"/>
                    </a:cubicBezTo>
                    <a:cubicBezTo>
                      <a:pt x="2389322" y="38746"/>
                      <a:pt x="2619213" y="0"/>
                      <a:pt x="2619213" y="0"/>
                    </a:cubicBezTo>
                    <a:lnTo>
                      <a:pt x="2619213" y="0"/>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任意多边形 50"/>
              <p:cNvSpPr/>
              <p:nvPr/>
            </p:nvSpPr>
            <p:spPr>
              <a:xfrm>
                <a:off x="5114549" y="2803695"/>
                <a:ext cx="3034671" cy="1023067"/>
              </a:xfrm>
              <a:custGeom>
                <a:avLst/>
                <a:gdLst>
                  <a:gd name="connsiteX0" fmla="*/ 0 w 2686833"/>
                  <a:gd name="connsiteY0" fmla="*/ 1781504 h 1781504"/>
                  <a:gd name="connsiteX1" fmla="*/ 378373 w 2686833"/>
                  <a:gd name="connsiteY1" fmla="*/ 1749973 h 1781504"/>
                  <a:gd name="connsiteX2" fmla="*/ 614856 w 2686833"/>
                  <a:gd name="connsiteY2" fmla="*/ 1608083 h 1781504"/>
                  <a:gd name="connsiteX3" fmla="*/ 914400 w 2686833"/>
                  <a:gd name="connsiteY3" fmla="*/ 1340069 h 1781504"/>
                  <a:gd name="connsiteX4" fmla="*/ 1198180 w 2686833"/>
                  <a:gd name="connsiteY4" fmla="*/ 1024759 h 1781504"/>
                  <a:gd name="connsiteX5" fmla="*/ 1434662 w 2686833"/>
                  <a:gd name="connsiteY5" fmla="*/ 630621 h 1781504"/>
                  <a:gd name="connsiteX6" fmla="*/ 1686911 w 2686833"/>
                  <a:gd name="connsiteY6" fmla="*/ 252249 h 1781504"/>
                  <a:gd name="connsiteX7" fmla="*/ 2128345 w 2686833"/>
                  <a:gd name="connsiteY7" fmla="*/ 47297 h 1781504"/>
                  <a:gd name="connsiteX8" fmla="*/ 2632842 w 2686833"/>
                  <a:gd name="connsiteY8" fmla="*/ 15766 h 1781504"/>
                  <a:gd name="connsiteX9" fmla="*/ 2648607 w 2686833"/>
                  <a:gd name="connsiteY9" fmla="*/ 0 h 1781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86833" h="1781504">
                    <a:moveTo>
                      <a:pt x="0" y="1781504"/>
                    </a:moveTo>
                    <a:cubicBezTo>
                      <a:pt x="137948" y="1780190"/>
                      <a:pt x="275897" y="1778876"/>
                      <a:pt x="378373" y="1749973"/>
                    </a:cubicBezTo>
                    <a:cubicBezTo>
                      <a:pt x="480849" y="1721070"/>
                      <a:pt x="525518" y="1676400"/>
                      <a:pt x="614856" y="1608083"/>
                    </a:cubicBezTo>
                    <a:cubicBezTo>
                      <a:pt x="704194" y="1539766"/>
                      <a:pt x="817179" y="1437290"/>
                      <a:pt x="914400" y="1340069"/>
                    </a:cubicBezTo>
                    <a:cubicBezTo>
                      <a:pt x="1011621" y="1242848"/>
                      <a:pt x="1111470" y="1143000"/>
                      <a:pt x="1198180" y="1024759"/>
                    </a:cubicBezTo>
                    <a:cubicBezTo>
                      <a:pt x="1284890" y="906518"/>
                      <a:pt x="1353207" y="759373"/>
                      <a:pt x="1434662" y="630621"/>
                    </a:cubicBezTo>
                    <a:cubicBezTo>
                      <a:pt x="1516117" y="501869"/>
                      <a:pt x="1571297" y="349470"/>
                      <a:pt x="1686911" y="252249"/>
                    </a:cubicBezTo>
                    <a:cubicBezTo>
                      <a:pt x="1802525" y="155028"/>
                      <a:pt x="1970690" y="86711"/>
                      <a:pt x="2128345" y="47297"/>
                    </a:cubicBezTo>
                    <a:cubicBezTo>
                      <a:pt x="2286000" y="7883"/>
                      <a:pt x="2546132" y="23649"/>
                      <a:pt x="2632842" y="15766"/>
                    </a:cubicBezTo>
                    <a:cubicBezTo>
                      <a:pt x="2719552" y="7883"/>
                      <a:pt x="2684079" y="3941"/>
                      <a:pt x="2648607" y="0"/>
                    </a:cubicBezTo>
                  </a:path>
                </a:pathLst>
              </a:custGeom>
            </p:spPr>
            <p:style>
              <a:lnRef idx="3">
                <a:schemeClr val="dk1"/>
              </a:lnRef>
              <a:fillRef idx="0">
                <a:schemeClr val="dk1"/>
              </a:fillRef>
              <a:effectRef idx="2">
                <a:schemeClr val="dk1"/>
              </a:effectRef>
              <a:fontRef idx="minor">
                <a:schemeClr val="tx1"/>
              </a:fontRef>
            </p:style>
            <p:txBody>
              <a:bodyPr rtlCol="0" anchor="ctr"/>
              <a:lstStyle/>
              <a:p>
                <a:pPr algn="ctr"/>
                <a:endParaRPr lang="zh-CN" altLang="en-US"/>
              </a:p>
            </p:txBody>
          </p:sp>
          <p:sp>
            <p:nvSpPr>
              <p:cNvPr id="52" name="TextBox 51"/>
              <p:cNvSpPr txBox="1"/>
              <p:nvPr/>
            </p:nvSpPr>
            <p:spPr>
              <a:xfrm>
                <a:off x="5187337" y="1496307"/>
                <a:ext cx="3515019" cy="577984"/>
              </a:xfrm>
              <a:prstGeom prst="rect">
                <a:avLst/>
              </a:prstGeom>
              <a:noFill/>
            </p:spPr>
            <p:txBody>
              <a:bodyPr wrap="square" rtlCol="0">
                <a:spAutoFit/>
              </a:bodyPr>
              <a:lstStyle/>
              <a:p>
                <a:r>
                  <a:rPr lang="en-US" altLang="zh-CN" sz="2000" dirty="0"/>
                  <a:t>Mutation : Urbanization + higher standard</a:t>
                </a:r>
                <a:endParaRPr lang="en-US" altLang="zh-CN" sz="2000" dirty="0"/>
              </a:p>
              <a:p>
                <a:r>
                  <a:rPr lang="zh-CN" altLang="en-US" sz="2000" dirty="0"/>
                  <a:t>突变性：城镇化</a:t>
                </a:r>
                <a:r>
                  <a:rPr lang="en-US" altLang="zh-CN" sz="2000" dirty="0"/>
                  <a:t>+</a:t>
                </a:r>
                <a:r>
                  <a:rPr lang="zh-CN" altLang="en-US" sz="2000" dirty="0"/>
                  <a:t>较高防洪标准</a:t>
                </a:r>
                <a:endParaRPr lang="zh-CN" altLang="en-US" sz="2000" dirty="0"/>
              </a:p>
            </p:txBody>
          </p:sp>
          <p:sp>
            <p:nvSpPr>
              <p:cNvPr id="53" name="TextBox 52"/>
              <p:cNvSpPr txBox="1"/>
              <p:nvPr/>
            </p:nvSpPr>
            <p:spPr>
              <a:xfrm>
                <a:off x="7247656" y="2363140"/>
                <a:ext cx="1696259" cy="527725"/>
              </a:xfrm>
              <a:prstGeom prst="rect">
                <a:avLst/>
              </a:prstGeom>
              <a:noFill/>
            </p:spPr>
            <p:txBody>
              <a:bodyPr wrap="square" rtlCol="0">
                <a:spAutoFit/>
              </a:bodyPr>
              <a:lstStyle/>
              <a:p>
                <a:pPr algn="r"/>
                <a:r>
                  <a:rPr lang="en-US" altLang="zh-CN" dirty="0"/>
                  <a:t>Economic developing</a:t>
                </a:r>
                <a:r>
                  <a:rPr lang="zh-CN" altLang="en-US" dirty="0"/>
                  <a:t>经济发展</a:t>
                </a:r>
                <a:endParaRPr lang="zh-CN" altLang="en-US" dirty="0"/>
              </a:p>
            </p:txBody>
          </p:sp>
          <p:cxnSp>
            <p:nvCxnSpPr>
              <p:cNvPr id="54" name="直接箭头连接符 53"/>
              <p:cNvCxnSpPr/>
              <p:nvPr/>
            </p:nvCxnSpPr>
            <p:spPr>
              <a:xfrm>
                <a:off x="6472603" y="3696751"/>
                <a:ext cx="434779" cy="0"/>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grpSp>
        <p:cxnSp>
          <p:nvCxnSpPr>
            <p:cNvPr id="40" name="直接连接符 39"/>
            <p:cNvCxnSpPr/>
            <p:nvPr/>
          </p:nvCxnSpPr>
          <p:spPr>
            <a:xfrm>
              <a:off x="3567479" y="2567056"/>
              <a:ext cx="0" cy="2004077"/>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flipH="1">
              <a:off x="2839601" y="3323917"/>
              <a:ext cx="40115" cy="122459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42" name="矩形 41"/>
            <p:cNvSpPr/>
            <p:nvPr/>
          </p:nvSpPr>
          <p:spPr>
            <a:xfrm>
              <a:off x="744607" y="2296127"/>
              <a:ext cx="2284865" cy="992901"/>
            </a:xfrm>
            <a:prstGeom prst="rect">
              <a:avLst/>
            </a:prstGeom>
          </p:spPr>
          <p:txBody>
            <a:bodyPr wrap="square">
              <a:spAutoFit/>
            </a:bodyPr>
            <a:lstStyle/>
            <a:p>
              <a:r>
                <a:rPr lang="en-US" altLang="zh-CN" dirty="0"/>
                <a:t>Flood protection standard  raising</a:t>
              </a:r>
              <a:endParaRPr lang="en-US" altLang="zh-CN" dirty="0"/>
            </a:p>
            <a:p>
              <a:r>
                <a:rPr lang="zh-CN" altLang="en-US" dirty="0"/>
                <a:t>防洪标准提高</a:t>
              </a:r>
              <a:endParaRPr lang="zh-CN" altLang="en-US" dirty="0"/>
            </a:p>
          </p:txBody>
        </p:sp>
      </p:grpSp>
      <p:sp>
        <p:nvSpPr>
          <p:cNvPr id="55" name="线形标注 1 54"/>
          <p:cNvSpPr/>
          <p:nvPr/>
        </p:nvSpPr>
        <p:spPr>
          <a:xfrm>
            <a:off x="7156889" y="976588"/>
            <a:ext cx="4563090" cy="647448"/>
          </a:xfrm>
          <a:prstGeom prst="borderCallout1">
            <a:avLst>
              <a:gd name="adj1" fmla="val 106053"/>
              <a:gd name="adj2" fmla="val 49869"/>
              <a:gd name="adj3" fmla="val 139617"/>
              <a:gd name="adj4" fmla="val 58816"/>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noFill/>
            </a:endParaRPr>
          </a:p>
        </p:txBody>
      </p:sp>
      <p:sp>
        <p:nvSpPr>
          <p:cNvPr id="56" name="线形标注 1 55"/>
          <p:cNvSpPr/>
          <p:nvPr/>
        </p:nvSpPr>
        <p:spPr>
          <a:xfrm>
            <a:off x="7226048" y="1814308"/>
            <a:ext cx="1680622" cy="867187"/>
          </a:xfrm>
          <a:prstGeom prst="borderCallout1">
            <a:avLst>
              <a:gd name="adj1" fmla="val 106053"/>
              <a:gd name="adj2" fmla="val 49869"/>
              <a:gd name="adj3" fmla="val 172188"/>
              <a:gd name="adj4" fmla="val 86797"/>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noFill/>
            </a:endParaRPr>
          </a:p>
        </p:txBody>
      </p:sp>
      <p:sp>
        <p:nvSpPr>
          <p:cNvPr id="57" name="线形标注 1 56"/>
          <p:cNvSpPr/>
          <p:nvPr/>
        </p:nvSpPr>
        <p:spPr>
          <a:xfrm>
            <a:off x="9549210" y="2952887"/>
            <a:ext cx="2359005" cy="566505"/>
          </a:xfrm>
          <a:prstGeom prst="borderCallout1">
            <a:avLst>
              <a:gd name="adj1" fmla="val 231"/>
              <a:gd name="adj2" fmla="val 49869"/>
              <a:gd name="adj3" fmla="val -56039"/>
              <a:gd name="adj4" fmla="val 14892"/>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noFill/>
            </a:endParaRPr>
          </a:p>
        </p:txBody>
      </p:sp>
      <p:sp>
        <p:nvSpPr>
          <p:cNvPr id="58" name="线形标注 1 57"/>
          <p:cNvSpPr/>
          <p:nvPr/>
        </p:nvSpPr>
        <p:spPr>
          <a:xfrm>
            <a:off x="9853585" y="1988496"/>
            <a:ext cx="2100438" cy="512158"/>
          </a:xfrm>
          <a:prstGeom prst="borderCallout1">
            <a:avLst>
              <a:gd name="adj1" fmla="val 231"/>
              <a:gd name="adj2" fmla="val 49869"/>
              <a:gd name="adj3" fmla="val -20639"/>
              <a:gd name="adj4" fmla="val 39388"/>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noFill/>
            </a:endParaRPr>
          </a:p>
        </p:txBody>
      </p:sp>
      <p:sp>
        <p:nvSpPr>
          <p:cNvPr id="60" name="Rectangle 3"/>
          <p:cNvSpPr txBox="1">
            <a:spLocks noChangeArrowheads="1"/>
          </p:cNvSpPr>
          <p:nvPr/>
        </p:nvSpPr>
        <p:spPr>
          <a:xfrm>
            <a:off x="6198931" y="4019146"/>
            <a:ext cx="5742555" cy="2765573"/>
          </a:xfrm>
          <a:prstGeom prst="rect">
            <a:avLst/>
          </a:prstGeom>
        </p:spPr>
        <p:txBody>
          <a:bodyPr>
            <a:noAutofit/>
          </a:bodyPr>
          <a:lstStyle/>
          <a:p>
            <a:pPr marL="180975" indent="-180975">
              <a:spcAft>
                <a:spcPts val="1200"/>
              </a:spcAft>
            </a:pPr>
            <a:r>
              <a:rPr lang="en-US" altLang="zh-CN" sz="2000" b="1" dirty="0">
                <a:solidFill>
                  <a:schemeClr val="accent1">
                    <a:lumMod val="50000"/>
                  </a:schemeClr>
                </a:solidFill>
              </a:rPr>
              <a:t>Mutability of Urban Flood Damages</a:t>
            </a:r>
            <a:r>
              <a:rPr lang="zh-CN" altLang="en-US" sz="2000" b="1" dirty="0"/>
              <a:t>洪灾损失突变性</a:t>
            </a:r>
            <a:endParaRPr lang="en-US" altLang="zh-CN" sz="2000" b="1" dirty="0">
              <a:solidFill>
                <a:schemeClr val="accent1"/>
              </a:solidFill>
            </a:endParaRPr>
          </a:p>
          <a:p>
            <a:pPr marL="180975" indent="-180975">
              <a:buFont typeface="Arial" panose="020B0604020202020204" pitchFamily="34" charset="0"/>
              <a:buChar char="•"/>
            </a:pPr>
            <a:r>
              <a:rPr lang="en-US" altLang="zh-CN" sz="2000" dirty="0">
                <a:solidFill>
                  <a:schemeClr val="accent1">
                    <a:lumMod val="50000"/>
                  </a:schemeClr>
                </a:solidFill>
              </a:rPr>
              <a:t>Urbanized areas expanding to the low-lying areas</a:t>
            </a:r>
            <a:r>
              <a:rPr lang="zh-CN" altLang="en-US" sz="2000" dirty="0">
                <a:solidFill>
                  <a:schemeClr val="accent1">
                    <a:lumMod val="75000"/>
                  </a:schemeClr>
                </a:solidFill>
              </a:rPr>
              <a:t>；</a:t>
            </a:r>
            <a:r>
              <a:rPr lang="zh-CN" altLang="en-US" sz="2000" dirty="0"/>
              <a:t>城市向低洼易涝区扩张</a:t>
            </a:r>
            <a:r>
              <a:rPr lang="en-US" altLang="zh-CN" sz="2000" dirty="0"/>
              <a:t>;</a:t>
            </a:r>
            <a:endParaRPr lang="en-US" altLang="zh-CN" sz="2000" dirty="0">
              <a:solidFill>
                <a:schemeClr val="accent1">
                  <a:lumMod val="75000"/>
                </a:schemeClr>
              </a:solidFill>
            </a:endParaRPr>
          </a:p>
          <a:p>
            <a:pPr marL="180975" indent="-180975">
              <a:buFont typeface="Arial" panose="020B0604020202020204" pitchFamily="34" charset="0"/>
              <a:buChar char="•"/>
              <a:defRPr/>
            </a:pPr>
            <a:r>
              <a:rPr lang="en-US" altLang="zh-CN" sz="2000" dirty="0">
                <a:solidFill>
                  <a:schemeClr val="accent1">
                    <a:lumMod val="50000"/>
                  </a:schemeClr>
                </a:solidFill>
              </a:rPr>
              <a:t>Increasing properties and population in flooded regions</a:t>
            </a:r>
            <a:r>
              <a:rPr lang="zh-CN" altLang="en-US" sz="2000" dirty="0">
                <a:solidFill>
                  <a:schemeClr val="accent1">
                    <a:lumMod val="50000"/>
                  </a:schemeClr>
                </a:solidFill>
              </a:rPr>
              <a:t>；</a:t>
            </a:r>
            <a:r>
              <a:rPr lang="zh-CN" altLang="en-US" sz="2000" dirty="0"/>
              <a:t>受淹区中人口、资产增长</a:t>
            </a:r>
            <a:r>
              <a:rPr lang="en-US" altLang="zh-CN" sz="2000" dirty="0"/>
              <a:t>;</a:t>
            </a:r>
            <a:endParaRPr lang="en-US" altLang="zh-CN" sz="2000" dirty="0"/>
          </a:p>
          <a:p>
            <a:pPr marL="180975" indent="-180975">
              <a:buFont typeface="Arial" panose="020B0604020202020204" pitchFamily="34" charset="0"/>
              <a:buChar char="•"/>
              <a:defRPr/>
            </a:pPr>
            <a:r>
              <a:rPr lang="en-US" altLang="zh-CN" sz="2000" dirty="0">
                <a:solidFill>
                  <a:schemeClr val="accent1">
                    <a:lumMod val="50000"/>
                  </a:schemeClr>
                </a:solidFill>
              </a:rPr>
              <a:t>Normal operation of the city greatly depends on the lifeline system.</a:t>
            </a:r>
            <a:r>
              <a:rPr lang="zh-CN" altLang="en-US" sz="2000" dirty="0"/>
              <a:t>现代城市正常运行极大依赖于供水、供电、供气、交通、通讯等生命线系统。</a:t>
            </a:r>
            <a:endParaRPr lang="en-US" altLang="zh-CN" sz="2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35360" y="1461790"/>
            <a:ext cx="5760640" cy="5396210"/>
          </a:xfrm>
        </p:spPr>
        <p:txBody>
          <a:bodyPr>
            <a:normAutofit/>
          </a:bodyPr>
          <a:lstStyle/>
          <a:p>
            <a:r>
              <a:rPr lang="en-US" altLang="zh-CN" sz="2000" dirty="0">
                <a:solidFill>
                  <a:schemeClr val="accent1">
                    <a:lumMod val="50000"/>
                  </a:schemeClr>
                </a:solidFill>
              </a:rPr>
              <a:t>A large number of young labors left for finding jobs in cities, that weaken the capacity of flood fighting in rural areas</a:t>
            </a:r>
            <a:r>
              <a:rPr lang="zh-CN" altLang="en-US" sz="2000" dirty="0">
                <a:solidFill>
                  <a:schemeClr val="accent1">
                    <a:lumMod val="50000"/>
                  </a:schemeClr>
                </a:solidFill>
              </a:rPr>
              <a:t>；</a:t>
            </a:r>
            <a:r>
              <a:rPr lang="zh-CN" altLang="en-US" sz="2000" dirty="0"/>
              <a:t>大量农村青壮劳力进城务工，</a:t>
            </a:r>
            <a:r>
              <a:rPr lang="zh-CN" altLang="zh-CN" sz="2000" dirty="0"/>
              <a:t>汛期巡堤、查险、排险、抢险、转移、救灾等工作人员严重不足</a:t>
            </a:r>
            <a:r>
              <a:rPr lang="zh-CN" altLang="en-US" sz="2000" dirty="0">
                <a:solidFill>
                  <a:schemeClr val="tx2">
                    <a:lumMod val="75000"/>
                  </a:schemeClr>
                </a:solidFill>
              </a:rPr>
              <a:t>；</a:t>
            </a:r>
            <a:endParaRPr lang="en-US" altLang="zh-CN" sz="2000" dirty="0">
              <a:solidFill>
                <a:schemeClr val="tx2">
                  <a:lumMod val="75000"/>
                </a:schemeClr>
              </a:solidFill>
            </a:endParaRPr>
          </a:p>
          <a:p>
            <a:r>
              <a:rPr lang="en-US" altLang="zh-CN" sz="2000" dirty="0">
                <a:solidFill>
                  <a:schemeClr val="accent1">
                    <a:lumMod val="50000"/>
                  </a:schemeClr>
                </a:solidFill>
              </a:rPr>
              <a:t>The land in the polder areas under the intensive management of big-specialized-household is up to 40%</a:t>
            </a:r>
            <a:r>
              <a:rPr lang="zh-CN" altLang="en-US" sz="2000" dirty="0">
                <a:solidFill>
                  <a:schemeClr val="accent1">
                    <a:lumMod val="50000"/>
                  </a:schemeClr>
                </a:solidFill>
                <a:latin typeface="宋体" panose="02010600030101010101" pitchFamily="2" charset="-122"/>
              </a:rPr>
              <a:t>～</a:t>
            </a:r>
            <a:r>
              <a:rPr lang="en-US" altLang="zh-CN" sz="2000" dirty="0">
                <a:solidFill>
                  <a:schemeClr val="accent1">
                    <a:lumMod val="50000"/>
                  </a:schemeClr>
                </a:solidFill>
                <a:latin typeface="宋体" panose="02010600030101010101" pitchFamily="2" charset="-122"/>
              </a:rPr>
              <a:t>90%, that brings challenges to flood fighting and disaster mitigation</a:t>
            </a:r>
            <a:r>
              <a:rPr lang="zh-CN" altLang="en-US" sz="2000" dirty="0">
                <a:solidFill>
                  <a:schemeClr val="accent1">
                    <a:lumMod val="50000"/>
                  </a:schemeClr>
                </a:solidFill>
              </a:rPr>
              <a:t>； </a:t>
            </a:r>
            <a:r>
              <a:rPr lang="zh-CN" altLang="zh-CN" sz="2000" dirty="0">
                <a:solidFill>
                  <a:schemeClr val="tx2">
                    <a:lumMod val="75000"/>
                  </a:schemeClr>
                </a:solidFill>
              </a:rPr>
              <a:t>农村土地流转为</a:t>
            </a:r>
            <a:r>
              <a:rPr lang="zh-CN" altLang="zh-CN" sz="2000" dirty="0">
                <a:solidFill>
                  <a:schemeClr val="tx2">
                    <a:lumMod val="75000"/>
                  </a:schemeClr>
                </a:solidFill>
                <a:hlinkClick r:id="" action="ppaction://noaction"/>
              </a:rPr>
              <a:t>大户经营</a:t>
            </a:r>
            <a:r>
              <a:rPr lang="zh-CN" altLang="zh-CN" sz="2000" dirty="0">
                <a:solidFill>
                  <a:schemeClr val="tx2">
                    <a:lumMod val="75000"/>
                  </a:schemeClr>
                </a:solidFill>
              </a:rPr>
              <a:t>已达</a:t>
            </a:r>
            <a:r>
              <a:rPr lang="en-US" altLang="zh-CN" sz="2000" dirty="0">
                <a:solidFill>
                  <a:schemeClr val="tx2">
                    <a:lumMod val="75000"/>
                  </a:schemeClr>
                </a:solidFill>
              </a:rPr>
              <a:t>40%</a:t>
            </a:r>
            <a:r>
              <a:rPr lang="zh-CN" altLang="zh-CN" sz="2000" dirty="0">
                <a:solidFill>
                  <a:schemeClr val="tx2">
                    <a:lumMod val="75000"/>
                  </a:schemeClr>
                </a:solidFill>
              </a:rPr>
              <a:t>至</a:t>
            </a:r>
            <a:r>
              <a:rPr lang="en-US" altLang="zh-CN" sz="2000" dirty="0">
                <a:solidFill>
                  <a:schemeClr val="tx2">
                    <a:lumMod val="75000"/>
                  </a:schemeClr>
                </a:solidFill>
              </a:rPr>
              <a:t>90%</a:t>
            </a:r>
            <a:r>
              <a:rPr lang="zh-CN" altLang="zh-CN" sz="2000" dirty="0">
                <a:solidFill>
                  <a:schemeClr val="tx2">
                    <a:lumMod val="75000"/>
                  </a:schemeClr>
                </a:solidFill>
              </a:rPr>
              <a:t>，为抗洪抢险</a:t>
            </a:r>
            <a:r>
              <a:rPr lang="zh-CN" altLang="en-US" sz="2000" dirty="0">
                <a:solidFill>
                  <a:schemeClr val="tx2">
                    <a:lumMod val="75000"/>
                  </a:schemeClr>
                </a:solidFill>
              </a:rPr>
              <a:t>救灾</a:t>
            </a:r>
            <a:r>
              <a:rPr lang="zh-CN" altLang="zh-CN" sz="2000" dirty="0">
                <a:solidFill>
                  <a:schemeClr val="tx2">
                    <a:lumMod val="75000"/>
                  </a:schemeClr>
                </a:solidFill>
              </a:rPr>
              <a:t>工作带来挑战与机遇</a:t>
            </a:r>
            <a:r>
              <a:rPr lang="zh-CN" altLang="en-US" sz="2000" dirty="0">
                <a:solidFill>
                  <a:schemeClr val="tx2">
                    <a:lumMod val="75000"/>
                  </a:schemeClr>
                </a:solidFill>
              </a:rPr>
              <a:t>； </a:t>
            </a:r>
            <a:endParaRPr lang="en-US" altLang="zh-CN" sz="2000" dirty="0">
              <a:solidFill>
                <a:schemeClr val="tx2">
                  <a:lumMod val="75000"/>
                </a:schemeClr>
              </a:solidFill>
            </a:endParaRPr>
          </a:p>
          <a:p>
            <a:r>
              <a:rPr lang="en-US" altLang="zh-CN" sz="2000" dirty="0">
                <a:solidFill>
                  <a:schemeClr val="accent1">
                    <a:lumMod val="50000"/>
                  </a:schemeClr>
                </a:solidFill>
              </a:rPr>
              <a:t>There is a big gap in the level of economic development, and the flood control work has not yet formed an organic operation mechanism combining market and plan.</a:t>
            </a:r>
            <a:r>
              <a:rPr lang="zh-CN" altLang="en-US" sz="2000" dirty="0"/>
              <a:t>经济发展水平差异大，</a:t>
            </a:r>
            <a:r>
              <a:rPr lang="zh-CN" altLang="zh-CN" sz="2000" dirty="0"/>
              <a:t>防汛工作尚未</a:t>
            </a:r>
            <a:r>
              <a:rPr lang="zh-CN" altLang="en-US" sz="2000" dirty="0"/>
              <a:t>形成</a:t>
            </a:r>
            <a:r>
              <a:rPr lang="zh-CN" altLang="zh-CN" sz="2000" dirty="0"/>
              <a:t>市场与计划有机结合</a:t>
            </a:r>
            <a:r>
              <a:rPr lang="zh-CN" altLang="en-US" sz="2000" dirty="0"/>
              <a:t>运作</a:t>
            </a:r>
            <a:r>
              <a:rPr lang="zh-CN" altLang="zh-CN" sz="2000" dirty="0"/>
              <a:t>机制，</a:t>
            </a:r>
            <a:r>
              <a:rPr lang="zh-CN" altLang="en-US" sz="2000" dirty="0"/>
              <a:t>贫困县</a:t>
            </a:r>
            <a:r>
              <a:rPr lang="zh-CN" altLang="zh-CN" sz="2000" dirty="0"/>
              <a:t>乡村集体完全</a:t>
            </a:r>
            <a:r>
              <a:rPr lang="zh-CN" altLang="en-US" sz="2000" dirty="0"/>
              <a:t>承担</a:t>
            </a:r>
            <a:r>
              <a:rPr lang="zh-CN" altLang="zh-CN" sz="2000" dirty="0"/>
              <a:t>防汛责任，</a:t>
            </a:r>
            <a:r>
              <a:rPr lang="zh-CN" altLang="en-US" sz="2000" dirty="0"/>
              <a:t>不堪重负。</a:t>
            </a:r>
            <a:endParaRPr lang="zh-CN" altLang="en-US" sz="2000" dirty="0">
              <a:solidFill>
                <a:schemeClr val="tx2">
                  <a:lumMod val="75000"/>
                </a:schemeClr>
              </a:solidFill>
            </a:endParaRPr>
          </a:p>
        </p:txBody>
      </p:sp>
      <p:sp>
        <p:nvSpPr>
          <p:cNvPr id="4" name="标题 3"/>
          <p:cNvSpPr>
            <a:spLocks noGrp="1"/>
          </p:cNvSpPr>
          <p:nvPr>
            <p:ph type="title"/>
          </p:nvPr>
        </p:nvSpPr>
        <p:spPr>
          <a:xfrm>
            <a:off x="239349" y="116632"/>
            <a:ext cx="11617291" cy="1345158"/>
          </a:xfrm>
        </p:spPr>
        <p:txBody>
          <a:bodyPr>
            <a:normAutofit/>
          </a:bodyPr>
          <a:lstStyle/>
          <a:p>
            <a:r>
              <a:rPr lang="en-US" altLang="zh-CN" sz="4000" b="1" dirty="0">
                <a:solidFill>
                  <a:schemeClr val="accent1">
                    <a:lumMod val="50000"/>
                  </a:schemeClr>
                </a:solidFill>
              </a:rPr>
              <a:t>New issues in flood control under the new situations</a:t>
            </a:r>
            <a:br>
              <a:rPr lang="en-US" altLang="zh-CN" sz="4000" b="1" dirty="0">
                <a:solidFill>
                  <a:schemeClr val="accent1">
                    <a:lumMod val="50000"/>
                  </a:schemeClr>
                </a:solidFill>
              </a:rPr>
            </a:br>
            <a:r>
              <a:rPr lang="zh-CN" altLang="zh-CN" sz="4000" b="1" dirty="0">
                <a:solidFill>
                  <a:schemeClr val="accent2">
                    <a:lumMod val="75000"/>
                  </a:schemeClr>
                </a:solidFill>
              </a:rPr>
              <a:t>经济社会发展新形势</a:t>
            </a:r>
            <a:r>
              <a:rPr lang="zh-CN" altLang="en-US" sz="4000" b="1" dirty="0">
                <a:solidFill>
                  <a:schemeClr val="accent2">
                    <a:lumMod val="75000"/>
                  </a:schemeClr>
                </a:solidFill>
              </a:rPr>
              <a:t>下</a:t>
            </a:r>
            <a:r>
              <a:rPr lang="zh-CN" altLang="zh-CN" sz="4000" b="1" dirty="0">
                <a:solidFill>
                  <a:schemeClr val="accent2">
                    <a:lumMod val="75000"/>
                  </a:schemeClr>
                </a:solidFill>
              </a:rPr>
              <a:t>防洪</a:t>
            </a:r>
            <a:r>
              <a:rPr lang="zh-CN" altLang="en-US" sz="4000" b="1" dirty="0">
                <a:solidFill>
                  <a:schemeClr val="accent2">
                    <a:lumMod val="75000"/>
                  </a:schemeClr>
                </a:solidFill>
              </a:rPr>
              <a:t>面临的新问题</a:t>
            </a:r>
            <a:endParaRPr lang="zh-CN" altLang="en-US" sz="4000" b="1" dirty="0">
              <a:solidFill>
                <a:schemeClr val="accent1">
                  <a:lumMod val="50000"/>
                </a:schemeClr>
              </a:solidFill>
            </a:endParaRPr>
          </a:p>
        </p:txBody>
      </p:sp>
      <p:sp>
        <p:nvSpPr>
          <p:cNvPr id="5" name="Text Box 3"/>
          <p:cNvSpPr txBox="1">
            <a:spLocks noChangeArrowheads="1"/>
          </p:cNvSpPr>
          <p:nvPr/>
        </p:nvSpPr>
        <p:spPr bwMode="auto">
          <a:xfrm>
            <a:off x="11377084" y="6410326"/>
            <a:ext cx="71966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fld id="{3460748C-FD47-4642-9A3F-84951DC9257B}" type="slidenum">
              <a:rPr lang="en-US" altLang="zh-CN"/>
            </a:fld>
            <a:endParaRPr lang="en-US" altLang="zh-CN" dirty="0"/>
          </a:p>
        </p:txBody>
      </p:sp>
      <p:pic>
        <p:nvPicPr>
          <p:cNvPr id="6" name="图片 4" descr="http://www.soozhu.com/meda/uploads/ue/201607/bcfbb052-43f0-11e6-b71a-d4ae5285326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40366" y="1461790"/>
            <a:ext cx="5668268" cy="290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内容占位符 2"/>
          <p:cNvSpPr txBox="1"/>
          <p:nvPr/>
        </p:nvSpPr>
        <p:spPr>
          <a:xfrm>
            <a:off x="6047994" y="1366875"/>
            <a:ext cx="5956300" cy="5229200"/>
          </a:xfrm>
          <a:prstGeom prst="rect">
            <a:avLst/>
          </a:prstGeom>
          <a:ln>
            <a:noFill/>
            <a:miter lim="800000"/>
          </a:ln>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defRPr/>
            </a:pPr>
            <a:endParaRPr kumimoji="0" lang="zh-CN" alt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2" name="文本框 1"/>
          <p:cNvSpPr txBox="1"/>
          <p:nvPr/>
        </p:nvSpPr>
        <p:spPr>
          <a:xfrm>
            <a:off x="6125852" y="1360192"/>
            <a:ext cx="6051634" cy="923330"/>
          </a:xfrm>
          <a:prstGeom prst="rect">
            <a:avLst/>
          </a:prstGeom>
          <a:noFill/>
        </p:spPr>
        <p:txBody>
          <a:bodyPr wrap="square" rtlCol="0">
            <a:spAutoFit/>
          </a:bodyPr>
          <a:lstStyle/>
          <a:p>
            <a:r>
              <a:rPr lang="en-US" altLang="zh-CN" dirty="0"/>
              <a:t>The </a:t>
            </a:r>
            <a:r>
              <a:rPr lang="en-US" altLang="zh-CN" dirty="0" err="1"/>
              <a:t>Yuanfeng</a:t>
            </a:r>
            <a:r>
              <a:rPr lang="en-US" altLang="zh-CN" dirty="0"/>
              <a:t> pig farm co., LTD has more than 13,000 pigs, only about 3,000 of which are alive. With the addition of plant, equipment and feed, the loss is estimated to be 30 million.</a:t>
            </a:r>
            <a:endParaRPr lang="zh-CN" altLang="en-US" dirty="0"/>
          </a:p>
        </p:txBody>
      </p:sp>
      <p:graphicFrame>
        <p:nvGraphicFramePr>
          <p:cNvPr id="9" name="图表 8"/>
          <p:cNvGraphicFramePr/>
          <p:nvPr/>
        </p:nvGraphicFramePr>
        <p:xfrm>
          <a:off x="6096000" y="3627439"/>
          <a:ext cx="6000666" cy="3156857"/>
        </p:xfrm>
        <a:graphic>
          <a:graphicData uri="http://schemas.openxmlformats.org/drawingml/2006/chart">
            <c:chart xmlns:c="http://schemas.openxmlformats.org/drawingml/2006/chart" xmlns:r="http://schemas.openxmlformats.org/officeDocument/2006/relationships" r:id="rId1"/>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9285</Words>
  <Application>WPS 演示</Application>
  <PresentationFormat>宽屏</PresentationFormat>
  <Paragraphs>181</Paragraphs>
  <Slides>14</Slides>
  <Notes>3</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14</vt:i4>
      </vt:variant>
    </vt:vector>
  </HeadingPairs>
  <TitlesOfParts>
    <vt:vector size="23" baseType="lpstr">
      <vt:lpstr>Arial</vt:lpstr>
      <vt:lpstr>宋体</vt:lpstr>
      <vt:lpstr>Wingdings</vt:lpstr>
      <vt:lpstr>Times New Roman</vt:lpstr>
      <vt:lpstr>Calibri Light</vt:lpstr>
      <vt:lpstr>Calibri</vt:lpstr>
      <vt:lpstr>微软雅黑</vt:lpstr>
      <vt:lpstr>Arial Unicode MS</vt:lpstr>
      <vt:lpstr>Office 主题</vt:lpstr>
      <vt:lpstr>Beware of catastrophic flood events with properties of Black Swan in the midst of COVID-19 spreading around world 大疫之中话防汛，尤须慎防“黑天鹅”</vt:lpstr>
      <vt:lpstr>COVID-19, a typical  catastrophic event of Black Swan 新冠肺炎，典型具有“黑天鹅”属性的巨灾事件</vt:lpstr>
      <vt:lpstr>The epidemic has not subsided, while the flood season is coming, the pressure of flood protection doubled 疫情未息，汛期已至,防汛压力倍增。</vt:lpstr>
      <vt:lpstr>Recognize the characteristics of different disaster stages  and adjust the response strategy timely 认清灾害阶段特征，适时调整应对方略</vt:lpstr>
      <vt:lpstr>If emergency response in any stage is not in place,  the disaster losses may be irreparable 任何环节应变不到位，灾害损失恐难以挽回</vt:lpstr>
      <vt:lpstr>Significantly improved flood control capacity since 1998  1998年之后全国防洪能力有显著增强</vt:lpstr>
      <vt:lpstr>Flood losses and flood fatalities in China (1990-2019) 中国洪灾经济损失与因灾死亡人数（1990-2019）</vt:lpstr>
      <vt:lpstr>Since 2006, more than 100 cities were inundated every year, the annual total flood damages is proportional to the number of affected cities.2006年以来每年受淹城市都在百座以上，年洪灾损失总数与受淹城市数乘正比.</vt:lpstr>
      <vt:lpstr>New issues in flood control under the new situations 经济社会发展新形势下防洪面临的新问题</vt:lpstr>
      <vt:lpstr>In particular, we must guard against type of the over-standard flooding with properties of the black swan 尤须警惕黑天鹅型的超标准特大洪水</vt:lpstr>
      <vt:lpstr>To cope with the overflow of flooding,  we need unified command and coordination 应对超标准洪水，需要统一指挥协调行动</vt:lpstr>
      <vt:lpstr>Strengthen the capacity building of  risk management and emergency management 加强风险管理与应急管理的能力建设</vt:lpstr>
      <vt:lpstr>Take overall consideration, try to turn harm into benefit, beware of caring for one and losing the others 统筹兼顾，力求化害为利，谨防顾此失彼</vt:lpstr>
      <vt:lpstr>Summary / 结语</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Beware of catastrophic flood events with attribute of Black Swan in the midst of COVID-19 spreading around world 大疫之中话防汛，尤须慎防“黑天鹅”</dc:title>
  <dc:creator>cxt</dc:creator>
  <cp:lastModifiedBy>诚</cp:lastModifiedBy>
  <cp:revision>48</cp:revision>
  <dcterms:created xsi:type="dcterms:W3CDTF">2020-05-15T00:50:00Z</dcterms:created>
  <dcterms:modified xsi:type="dcterms:W3CDTF">2020-05-25T01:02:38Z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2052-11.1.0.9662</vt:lpwstr>
  </property>
</Properties>
</file>